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43" r:id="rId2"/>
    <p:sldId id="554" r:id="rId3"/>
    <p:sldId id="552" r:id="rId4"/>
    <p:sldId id="553" r:id="rId5"/>
    <p:sldId id="555" r:id="rId6"/>
    <p:sldId id="551" r:id="rId7"/>
    <p:sldId id="548" r:id="rId8"/>
    <p:sldId id="544" r:id="rId9"/>
    <p:sldId id="550" r:id="rId10"/>
    <p:sldId id="546" r:id="rId11"/>
    <p:sldId id="545" r:id="rId12"/>
    <p:sldId id="547" r:id="rId13"/>
    <p:sldId id="549" r:id="rId14"/>
    <p:sldId id="557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>
      <p:cViewPr>
        <p:scale>
          <a:sx n="81" d="100"/>
          <a:sy n="81" d="100"/>
        </p:scale>
        <p:origin x="-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2CFC0D85-A4BC-EF48-9344-8FE9D755FA66}" type="datetimeFigureOut">
              <a:rPr lang="en-US"/>
              <a:pPr>
                <a:defRPr/>
              </a:pPr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BC924996-3EE3-3147-A0AD-A7CD7099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34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A07D607C-9688-0D43-9AB3-20EEA3C96AFA}" type="datetimeFigureOut">
              <a:rPr lang="en-US"/>
              <a:pPr>
                <a:defRPr/>
              </a:pPr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3D018E38-6353-A140-8B2C-6D9E12342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6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Introduction</a:t>
            </a:r>
            <a:endParaRPr lang="en-US" dirty="0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5D8DB2-8FAD-A948-BA8C-59B729D0E541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65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18E38-6353-A140-8B2C-6D9E12342F6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60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on how</a:t>
            </a:r>
            <a:r>
              <a:rPr lang="en-US" baseline="0" dirty="0" smtClean="0"/>
              <a:t> we accessed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18E38-6353-A140-8B2C-6D9E12342F6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7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Explanation about how to read the tables that follow.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18E38-6353-A140-8B2C-6D9E12342F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0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ffectLst/>
                <a:latin typeface="Times New Roman"/>
                <a:ea typeface="Calibri"/>
              </a:rPr>
              <a:t>We will present</a:t>
            </a:r>
            <a:r>
              <a:rPr lang="en-US" sz="1200" baseline="0" dirty="0" smtClean="0">
                <a:effectLst/>
                <a:latin typeface="Times New Roman"/>
                <a:ea typeface="Calibri"/>
              </a:rPr>
              <a:t> the major findings from our report.  Starting with research.</a:t>
            </a:r>
            <a:endParaRPr lang="en-US" sz="1200" dirty="0" smtClean="0">
              <a:effectLst/>
              <a:latin typeface="Times New Roman"/>
              <a:ea typeface="Calibri"/>
            </a:endParaRPr>
          </a:p>
          <a:p>
            <a:r>
              <a:rPr lang="en-US" sz="1200" dirty="0" smtClean="0">
                <a:effectLst/>
                <a:latin typeface="Times New Roman"/>
                <a:ea typeface="Calibri"/>
              </a:rPr>
              <a:t>Across the years, faculty who report engaging in academic research that spans multiple disciplines has increased, 72.2% in 2013-14 from 41.2% in 2004-05. </a:t>
            </a:r>
          </a:p>
          <a:p>
            <a:r>
              <a:rPr lang="en-US" sz="1200" dirty="0" smtClean="0">
                <a:effectLst/>
                <a:latin typeface="Times New Roman"/>
              </a:rPr>
              <a:t>About</a:t>
            </a:r>
            <a:r>
              <a:rPr lang="en-US" sz="1200" baseline="0" dirty="0" smtClean="0">
                <a:effectLst/>
                <a:latin typeface="Times New Roman"/>
              </a:rPr>
              <a:t> 8% lower for foundation funding</a:t>
            </a:r>
          </a:p>
          <a:p>
            <a:r>
              <a:rPr lang="en-US" sz="1200" baseline="0" dirty="0" smtClean="0">
                <a:effectLst/>
                <a:latin typeface="Times New Roman"/>
              </a:rPr>
              <a:t>About 8% higher for State/Federal funding – strength of the University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18E38-6353-A140-8B2C-6D9E12342F6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2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None/>
            </a:pPr>
            <a:r>
              <a:rPr lang="en-US" sz="1200" dirty="0" smtClean="0">
                <a:effectLst/>
                <a:latin typeface="Times New Roman"/>
                <a:ea typeface="Calibri"/>
                <a:cs typeface="Times New Roman"/>
              </a:rPr>
              <a:t>Despite the importance of teaching at the University, only a small portion of the faculty (12.9%) labeled “faculty are rewarded for being good teachers” as a very descriptive statement.  This percentage</a:t>
            </a:r>
            <a:r>
              <a:rPr lang="en-US" sz="1200" baseline="0" dirty="0" smtClean="0">
                <a:effectLst/>
                <a:latin typeface="Times New Roman"/>
                <a:ea typeface="Calibri"/>
                <a:cs typeface="Times New Roman"/>
              </a:rPr>
              <a:t> has been consistently low over the years.  So 59.5% say “very” or “somewhat” descriptive – means 40% say not descriptive.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None/>
            </a:pPr>
            <a:r>
              <a:rPr lang="en-US" sz="1100" dirty="0" smtClean="0">
                <a:effectLst/>
                <a:latin typeface="Times New Roman"/>
                <a:ea typeface="Calibri"/>
              </a:rPr>
              <a:t>Reflecting NU’s growing leadership position in global online education, over 16% of faculty reported that they had (#3) “taught an exclusively web-based course” in the past two years,  Higher percent of NTT faculty</a:t>
            </a:r>
            <a:r>
              <a:rPr lang="en-US" sz="1100" baseline="0" dirty="0" smtClean="0">
                <a:effectLst/>
                <a:latin typeface="Times New Roman"/>
                <a:ea typeface="Calibri"/>
              </a:rPr>
              <a:t> report teaching web-based courses.</a:t>
            </a:r>
            <a:endParaRPr lang="en-US" sz="11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18E38-6353-A140-8B2C-6D9E12342F6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ffectLst/>
                <a:latin typeface="Times New Roman"/>
                <a:ea typeface="Calibri"/>
              </a:rPr>
              <a:t>NU faculty’s satisfaction rating of 75% for “professional relations with other faculty” (#2) is 5% lower than the PU result. Notably, this difference may come from the lower rating by the NTT faculty (70%) as compared with T/TT (78%/77%).  Since 2007-8 (67.8%), this percentage has been increasing.</a:t>
            </a:r>
          </a:p>
          <a:p>
            <a:r>
              <a:rPr lang="en-US" sz="1200" dirty="0" smtClean="0">
                <a:effectLst/>
                <a:latin typeface="Times New Roman"/>
                <a:ea typeface="Calibri"/>
              </a:rPr>
              <a:t>Prospects for career advancement” (#5) (54%) is rated 9% lower by NU faculty than the PU rating of 63%.  This result appears to be driven by the NTT responses (28.0%)</a:t>
            </a:r>
            <a:r>
              <a:rPr lang="en-US" sz="1200" baseline="0" dirty="0" smtClean="0">
                <a:effectLst/>
                <a:latin typeface="Times New Roman"/>
                <a:ea typeface="Calibri"/>
              </a:rPr>
              <a:t> (see Table 1). Consistent with lower rating by NTT in the PU results. T (67%) and TT (69%) are above the PU result.</a:t>
            </a:r>
          </a:p>
          <a:p>
            <a:r>
              <a:rPr lang="en-US" sz="1200" baseline="0" dirty="0" smtClean="0">
                <a:effectLst/>
                <a:latin typeface="Times New Roman"/>
              </a:rPr>
              <a:t>Professional relations has been consistent over the years.</a:t>
            </a:r>
          </a:p>
          <a:p>
            <a:r>
              <a:rPr lang="en-US" sz="1200" baseline="0" dirty="0" smtClean="0">
                <a:effectLst/>
                <a:latin typeface="Times New Roman"/>
              </a:rPr>
              <a:t>Departmental leadership has been increasing over the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18E38-6353-A140-8B2C-6D9E12342F6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1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effectLst/>
                <a:latin typeface="Times New Roman"/>
                <a:ea typeface="Calibri"/>
                <a:cs typeface="Times New Roman"/>
              </a:rPr>
              <a:t>“Criteria for advancement and promotion decisions are clear” at 59% vs. 70% PU.  Over 40% of the NU faculty respondents are unclear about these criteria.  Not statistically</a:t>
            </a:r>
            <a:r>
              <a:rPr lang="en-US" sz="1200" baseline="0" dirty="0" smtClean="0">
                <a:effectLst/>
                <a:latin typeface="Times New Roman"/>
                <a:ea typeface="Calibri"/>
                <a:cs typeface="Times New Roman"/>
              </a:rPr>
              <a:t> different from 2010-11 to 2013-14.</a:t>
            </a:r>
            <a:endParaRPr lang="en-US" sz="11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18E38-6353-A140-8B2C-6D9E12342F6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60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effectLst/>
                <a:latin typeface="Times New Roman"/>
                <a:ea typeface="Calibri"/>
              </a:rPr>
              <a:t>In 2013-14, 24.6% report that (#1) “faculty are at odds with the administration” as “very descriptive” in comparison with 18.0% PU faculty.  Over the last 10 years, this feeling at NU has steeply increased from 12% (2004-05) to 24.6%. </a:t>
            </a:r>
            <a:r>
              <a:rPr lang="en-US" sz="1000" dirty="0" smtClean="0">
                <a:effectLst/>
                <a:latin typeface="Times New Roman"/>
                <a:ea typeface="Calibri"/>
                <a:cs typeface="Times New Roman"/>
              </a:rPr>
              <a:t>About 49.1% of the faculty surveyed described this item (#1) as “somewhat descriptive.”  </a:t>
            </a:r>
            <a:br>
              <a:rPr lang="en-US" sz="10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en-US" sz="1200" dirty="0" smtClean="0">
                <a:effectLst/>
                <a:latin typeface="Times New Roman"/>
                <a:ea typeface="Calibri"/>
                <a:cs typeface="Times New Roman"/>
              </a:rPr>
              <a:t>“faculty here respect each other” at 49.8% in comparison to a 58% PU result.  </a:t>
            </a:r>
            <a:endParaRPr lang="en-US" sz="11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effectLst/>
                <a:latin typeface="Times New Roman"/>
                <a:ea typeface="Calibri"/>
                <a:cs typeface="Times New Roman"/>
              </a:rPr>
              <a:t>About 43.3% of the faculty surveyed described this item (#2) as “somewhat descriptive.”  </a:t>
            </a:r>
            <a:endParaRPr lang="en-US" sz="100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18E38-6353-A140-8B2C-6D9E12342F6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1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slides for</a:t>
            </a:r>
            <a:r>
              <a:rPr lang="en-US" baseline="0" dirty="0" smtClean="0"/>
              <a:t> data in the report – if asked.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18E38-6353-A140-8B2C-6D9E12342F6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4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8A33-5890-B045-9D0D-72EB20A63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0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6E1B9-94D3-754E-87A1-18E05AAD7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1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CA1A-2AC3-724F-AB65-509D68EB6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5BBB0-2757-B148-B8C9-DC4A69226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9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itl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6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63562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905000"/>
            <a:ext cx="2590800" cy="472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20650" indent="-109538">
              <a:spcBef>
                <a:spcPts val="800"/>
              </a:spcBef>
              <a:defRPr sz="1100"/>
            </a:lvl1pPr>
            <a:lvl2pPr marL="233363" indent="-115888">
              <a:spcBef>
                <a:spcPts val="400"/>
              </a:spcBef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371600"/>
            <a:ext cx="2590800" cy="381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buNone/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276600" y="1371600"/>
            <a:ext cx="2590800" cy="381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buNone/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1371600"/>
            <a:ext cx="2590800" cy="381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buNone/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76600" y="1905000"/>
            <a:ext cx="2590800" cy="472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17475" indent="-117475">
              <a:spcBef>
                <a:spcPts val="800"/>
              </a:spcBef>
              <a:defRPr sz="1100"/>
            </a:lvl1pPr>
            <a:lvl2pPr marL="233363" indent="-115888">
              <a:spcBef>
                <a:spcPts val="400"/>
              </a:spcBef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096000" y="1905000"/>
            <a:ext cx="2590800" cy="472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17475" indent="-106363">
              <a:spcBef>
                <a:spcPts val="800"/>
              </a:spcBef>
              <a:defRPr sz="1100"/>
            </a:lvl1pPr>
            <a:lvl2pPr marL="233363" indent="-115888">
              <a:spcBef>
                <a:spcPts val="400"/>
              </a:spcBef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0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7EE9-6AD2-4645-82F6-D88230FF7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3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819C-306F-B346-9BD6-B94FDCD44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B817-1A3F-404C-B66A-6B406E7A5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0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32BDA-F6B6-814D-BF8A-6CB190B84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3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63A5-5F95-1E42-97EB-F72E76FA0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1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DF4B2-2525-1844-8E15-51A1C8133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8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A647-85D9-3B4B-97A7-9C86E0261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6129CE48-976B-204B-9DEF-4A66F34EA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69913"/>
          </a:xfrm>
          <a:prstGeom prst="rect">
            <a:avLst/>
          </a:prstGeom>
          <a:solidFill>
            <a:srgbClr val="CD00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2" name="Picture 1" descr="white_neu_logo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863"/>
            <a:ext cx="30480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70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29000"/>
          </a:blip>
          <a:srcRect l="28723" r="11879"/>
          <a:stretch/>
        </p:blipFill>
        <p:spPr>
          <a:xfrm>
            <a:off x="0" y="603956"/>
            <a:ext cx="9144000" cy="6254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239000" cy="4343400"/>
          </a:xfrm>
        </p:spPr>
        <p:txBody>
          <a:bodyPr>
            <a:noAutofit/>
          </a:bodyPr>
          <a:lstStyle/>
          <a:p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/>
              <a:t/>
            </a:r>
            <a:br>
              <a:rPr lang="en-US" sz="7200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143000"/>
            <a:ext cx="7010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Senate Ad hoc Committee for the Assessment of the Higher Education Research Institute (HERI) Faculty Survey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05508" y="3657600"/>
            <a:ext cx="9067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Report on 2013-14 Findings</a:t>
            </a:r>
          </a:p>
          <a:p>
            <a:pPr algn="ctr"/>
            <a:endParaRPr lang="en-US" dirty="0"/>
          </a:p>
          <a:p>
            <a:pPr algn="ctr"/>
            <a:r>
              <a:rPr lang="en-US" sz="1600" dirty="0"/>
              <a:t>Felicia Lassk, Associate </a:t>
            </a:r>
            <a:r>
              <a:rPr lang="en-US" sz="1600" dirty="0" smtClean="0"/>
              <a:t>Professor, </a:t>
            </a:r>
            <a:r>
              <a:rPr lang="en-US" sz="1600" dirty="0" err="1"/>
              <a:t>D'Amore-McKim</a:t>
            </a:r>
            <a:r>
              <a:rPr lang="en-US" sz="1600" dirty="0"/>
              <a:t> School of Business, Chair</a:t>
            </a:r>
          </a:p>
          <a:p>
            <a:pPr algn="ctr"/>
            <a:r>
              <a:rPr lang="en-US" sz="1600" dirty="0"/>
              <a:t>Janet H. Randall, Professor, College of Social Sciences and Humanities</a:t>
            </a:r>
          </a:p>
          <a:p>
            <a:pPr algn="ctr"/>
            <a:r>
              <a:rPr lang="en-US" sz="1600" dirty="0" err="1"/>
              <a:t>Yiannis</a:t>
            </a:r>
            <a:r>
              <a:rPr lang="en-US" sz="1600" dirty="0"/>
              <a:t> </a:t>
            </a:r>
            <a:r>
              <a:rPr lang="en-US" sz="1600" dirty="0" err="1"/>
              <a:t>Levendis</a:t>
            </a:r>
            <a:r>
              <a:rPr lang="en-US" sz="1600" dirty="0"/>
              <a:t>, Distinguished Professor, College of Engineering</a:t>
            </a:r>
          </a:p>
          <a:p>
            <a:pPr algn="ctr"/>
            <a:r>
              <a:rPr lang="en-US" sz="1600" dirty="0"/>
              <a:t>Ann C. Golub-Victor, Associate Clinical Professor, </a:t>
            </a:r>
            <a:r>
              <a:rPr lang="en-US" sz="1600" dirty="0" err="1"/>
              <a:t>Bouvé</a:t>
            </a:r>
            <a:r>
              <a:rPr lang="en-US" sz="1600" dirty="0"/>
              <a:t> College of Health Sciences</a:t>
            </a:r>
          </a:p>
          <a:p>
            <a:r>
              <a:rPr lang="en-US" sz="1600" dirty="0"/>
              <a:t> </a:t>
            </a:r>
          </a:p>
          <a:p>
            <a:pPr algn="ctr"/>
            <a:r>
              <a:rPr lang="en-US" sz="2000" b="1" dirty="0" smtClean="0"/>
              <a:t>April 6, 2016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0786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715962"/>
            <a:ext cx="8686800" cy="80803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latin typeface="Athelas Regular"/>
                <a:cs typeface="Athelas Regular"/>
              </a:rPr>
              <a:t>Relationships among Faculty and between Faculty and Administration</a:t>
            </a:r>
            <a:br>
              <a:rPr lang="en-US" sz="2800" b="1" dirty="0" smtClean="0">
                <a:latin typeface="Athelas Regular"/>
                <a:cs typeface="Athelas Regular"/>
              </a:rPr>
            </a:br>
            <a:r>
              <a:rPr lang="en-US" sz="2400" dirty="0" smtClean="0">
                <a:latin typeface="Athelas Regular"/>
                <a:cs typeface="Athelas Regular"/>
              </a:rPr>
              <a:t>(% of Faculty </a:t>
            </a:r>
            <a:r>
              <a:rPr lang="en-US" sz="2400" dirty="0">
                <a:latin typeface="Athelas Regular"/>
                <a:cs typeface="Athelas Regular"/>
              </a:rPr>
              <a:t>Responding </a:t>
            </a:r>
            <a:r>
              <a:rPr lang="en-US" sz="2400" dirty="0" smtClean="0">
                <a:latin typeface="Athelas Regular"/>
                <a:cs typeface="Athelas Regular"/>
              </a:rPr>
              <a:t>“Very Descriptive”)</a:t>
            </a:r>
            <a:endParaRPr lang="en-US" sz="2400" dirty="0">
              <a:latin typeface="Athelas Regular"/>
              <a:cs typeface="Athelas Regular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600200"/>
            <a:ext cx="8077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706488"/>
              </p:ext>
            </p:extLst>
          </p:nvPr>
        </p:nvGraphicFramePr>
        <p:xfrm>
          <a:off x="533400" y="2539424"/>
          <a:ext cx="8077200" cy="18643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886200"/>
                <a:gridCol w="2209800"/>
                <a:gridCol w="19812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Work Climate Items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6280" marR="0" indent="-716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2013-14 Result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 Result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Faculty </a:t>
                      </a: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are at odds </a:t>
                      </a: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with</a:t>
                      </a:r>
                      <a:r>
                        <a:rPr lang="en-US" sz="2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administration</a:t>
                      </a: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6280" marR="0" indent="-716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24.6%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18.0%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  Faculty </a:t>
                      </a: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here respect each </a:t>
                      </a: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other</a:t>
                      </a: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49.8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58.0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" y="4749224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thelas Regular"/>
                <a:cs typeface="Athelas Regular"/>
              </a:rPr>
              <a:t>About 49% of </a:t>
            </a:r>
            <a:r>
              <a:rPr lang="en-US" sz="1600" dirty="0">
                <a:latin typeface="Athelas Regular"/>
                <a:cs typeface="Athelas Regular"/>
              </a:rPr>
              <a:t>the faculty surveyed described </a:t>
            </a:r>
            <a:r>
              <a:rPr lang="en-US" sz="1600" dirty="0" smtClean="0">
                <a:latin typeface="Athelas Regular"/>
                <a:cs typeface="Athelas Regular"/>
              </a:rPr>
              <a:t>“faculty are at odds with administration” as </a:t>
            </a:r>
            <a:r>
              <a:rPr lang="en-US" sz="1600" dirty="0">
                <a:latin typeface="Athelas Regular"/>
                <a:cs typeface="Athelas Regular"/>
              </a:rPr>
              <a:t>“</a:t>
            </a:r>
            <a:r>
              <a:rPr lang="en-US" sz="1600" dirty="0" smtClean="0">
                <a:latin typeface="Athelas Regular"/>
                <a:cs typeface="Athelas Regular"/>
              </a:rPr>
              <a:t>somewhat descriptive.”</a:t>
            </a:r>
            <a:endParaRPr lang="en-US" sz="1600" dirty="0">
              <a:latin typeface="Athelas Regular"/>
              <a:cs typeface="Athelas Regular"/>
            </a:endParaRPr>
          </a:p>
          <a:p>
            <a:r>
              <a:rPr lang="en-US" sz="1600" dirty="0">
                <a:latin typeface="Athelas Regular"/>
                <a:cs typeface="Athelas Regular"/>
              </a:rPr>
              <a:t>About </a:t>
            </a:r>
            <a:r>
              <a:rPr lang="en-US" sz="1600" dirty="0" smtClean="0">
                <a:latin typeface="Athelas Regular"/>
                <a:cs typeface="Athelas Regular"/>
              </a:rPr>
              <a:t>43% </a:t>
            </a:r>
            <a:r>
              <a:rPr lang="en-US" sz="1600" dirty="0">
                <a:latin typeface="Athelas Regular"/>
                <a:cs typeface="Athelas Regular"/>
              </a:rPr>
              <a:t>of the faculty surveyed described </a:t>
            </a:r>
            <a:r>
              <a:rPr lang="en-US" sz="1600" dirty="0" smtClean="0">
                <a:latin typeface="Athelas Regular"/>
                <a:cs typeface="Athelas Regular"/>
              </a:rPr>
              <a:t>“faculty here respect each other” </a:t>
            </a:r>
            <a:r>
              <a:rPr lang="en-US" sz="1600" dirty="0">
                <a:latin typeface="Athelas Regular"/>
                <a:cs typeface="Athelas Regular"/>
              </a:rPr>
              <a:t>as “somewhat descriptive.” </a:t>
            </a:r>
          </a:p>
        </p:txBody>
      </p:sp>
    </p:spTree>
    <p:extLst>
      <p:ext uri="{BB962C8B-B14F-4D97-AF65-F5344CB8AC3E}">
        <p14:creationId xmlns:p14="http://schemas.microsoft.com/office/powerpoint/2010/main" val="322587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3400" y="1600200"/>
            <a:ext cx="8077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thelas Regular"/>
                <a:cs typeface="Athelas Regular"/>
              </a:rPr>
              <a:t>Share </a:t>
            </a:r>
            <a:r>
              <a:rPr lang="en-US" dirty="0">
                <a:latin typeface="Athelas Regular"/>
                <a:cs typeface="Athelas Regular"/>
              </a:rPr>
              <a:t>the 2013-14 HERI results with </a:t>
            </a:r>
            <a:r>
              <a:rPr lang="en-US" dirty="0" smtClean="0">
                <a:latin typeface="Athelas Regular"/>
                <a:cs typeface="Athelas Regular"/>
              </a:rPr>
              <a:t>faculty.</a:t>
            </a:r>
            <a:endParaRPr lang="en-US" dirty="0">
              <a:latin typeface="Athelas Regular"/>
              <a:cs typeface="Athelas Regular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Athelas Regular"/>
              <a:cs typeface="Athelas Regular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thelas Regular"/>
                <a:cs typeface="Athelas Regular"/>
              </a:rPr>
              <a:t>Convene an Ad hoc Faculty Senate Committee to explore the underlying reasons for the issues identified in this report.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thelas Regular"/>
                <a:cs typeface="Athelas Regular"/>
              </a:rPr>
              <a:t>Summary of Recommendations</a:t>
            </a:r>
            <a:endParaRPr lang="en-US" dirty="0">
              <a:latin typeface="Athelas Regular"/>
              <a:cs typeface="Athela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949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715962"/>
            <a:ext cx="8534400" cy="80803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latin typeface="Athelas Regular"/>
                <a:cs typeface="Athelas Regular"/>
              </a:rPr>
              <a:t>Governance</a:t>
            </a:r>
            <a:br>
              <a:rPr lang="en-US" sz="2800" b="1" dirty="0" smtClean="0">
                <a:latin typeface="Athelas Regular"/>
                <a:cs typeface="Athelas Regular"/>
              </a:rPr>
            </a:br>
            <a:r>
              <a:rPr lang="en-US" sz="2400" dirty="0" smtClean="0">
                <a:latin typeface="Athelas Regular"/>
                <a:cs typeface="Athelas Regular"/>
              </a:rPr>
              <a:t>(% of Faculty </a:t>
            </a:r>
            <a:r>
              <a:rPr lang="en-US" sz="2400" dirty="0">
                <a:latin typeface="Athelas Regular"/>
                <a:cs typeface="Athelas Regular"/>
              </a:rPr>
              <a:t>Responding </a:t>
            </a:r>
            <a:r>
              <a:rPr lang="en-US" sz="2400" dirty="0" smtClean="0">
                <a:latin typeface="Athelas Regular"/>
                <a:cs typeface="Athelas Regular"/>
              </a:rPr>
              <a:t>“Very Descriptive”)</a:t>
            </a:r>
            <a:endParaRPr lang="en-US" sz="2400" dirty="0">
              <a:latin typeface="Athelas Regular"/>
              <a:cs typeface="Athelas Regular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600200"/>
            <a:ext cx="8077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366690"/>
              </p:ext>
            </p:extLst>
          </p:nvPr>
        </p:nvGraphicFramePr>
        <p:xfrm>
          <a:off x="533400" y="2667000"/>
          <a:ext cx="8077200" cy="167640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886200"/>
                <a:gridCol w="2209800"/>
                <a:gridCol w="1981200"/>
              </a:tblGrid>
              <a:tr h="4191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Governance Item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6280" marR="0" indent="-716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2013-14 Result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 Result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57301"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Administrators </a:t>
                      </a: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consider </a:t>
                      </a:r>
                      <a:endParaRPr lang="en-US" sz="2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faculty </a:t>
                      </a: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concerns when </a:t>
                      </a: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making </a:t>
                      </a: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policy.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6280" marR="0" indent="-716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10.2%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13.6%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09600" y="47244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thelas Regular"/>
                <a:cs typeface="Athelas Regular"/>
              </a:rPr>
              <a:t>Another 46.7% of the faculty surveyed </a:t>
            </a:r>
            <a:r>
              <a:rPr lang="en-US" sz="1600" dirty="0" smtClean="0">
                <a:latin typeface="Athelas Regular"/>
                <a:cs typeface="Athelas Regular"/>
              </a:rPr>
              <a:t>described “administrators consider faculty when making policy” </a:t>
            </a:r>
            <a:r>
              <a:rPr lang="en-US" sz="1600" dirty="0">
                <a:latin typeface="Athelas Regular"/>
                <a:cs typeface="Athelas Regular"/>
              </a:rPr>
              <a:t>as “somewhat descriptive.” </a:t>
            </a:r>
          </a:p>
        </p:txBody>
      </p:sp>
    </p:spTree>
    <p:extLst>
      <p:ext uri="{BB962C8B-B14F-4D97-AF65-F5344CB8AC3E}">
        <p14:creationId xmlns:p14="http://schemas.microsoft.com/office/powerpoint/2010/main" val="254970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792162"/>
            <a:ext cx="8991600" cy="80803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latin typeface="Athelas Regular"/>
                <a:cs typeface="Athelas Regular"/>
              </a:rPr>
              <a:t>Diversity</a:t>
            </a:r>
            <a:r>
              <a:rPr lang="en-US" sz="2800" dirty="0">
                <a:latin typeface="Athelas Regular"/>
                <a:cs typeface="Athelas Regular"/>
              </a:rPr>
              <a:t/>
            </a:r>
            <a:br>
              <a:rPr lang="en-US" sz="2800" dirty="0">
                <a:latin typeface="Athelas Regular"/>
                <a:cs typeface="Athelas Regular"/>
              </a:rPr>
            </a:br>
            <a:r>
              <a:rPr lang="en-US" sz="2400" dirty="0" smtClean="0">
                <a:latin typeface="Athelas Regular"/>
                <a:cs typeface="Athelas Regular"/>
              </a:rPr>
              <a:t>(% of Faculty </a:t>
            </a:r>
            <a:r>
              <a:rPr lang="en-US" sz="2400" dirty="0">
                <a:latin typeface="Athelas Regular"/>
                <a:cs typeface="Athelas Regular"/>
              </a:rPr>
              <a:t>Responding </a:t>
            </a:r>
            <a:r>
              <a:rPr lang="en-US" sz="2400" dirty="0" smtClean="0">
                <a:latin typeface="Athelas Regular"/>
                <a:cs typeface="Athelas Regular"/>
              </a:rPr>
              <a:t>“Agree Strongly and “Agree Somewhat”)</a:t>
            </a:r>
            <a:endParaRPr lang="en-US" sz="2400" dirty="0">
              <a:latin typeface="Athelas Regular"/>
              <a:cs typeface="Athelas Regular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752600"/>
            <a:ext cx="8458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024256"/>
              </p:ext>
            </p:extLst>
          </p:nvPr>
        </p:nvGraphicFramePr>
        <p:xfrm>
          <a:off x="381000" y="2578827"/>
          <a:ext cx="8458200" cy="232540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886200"/>
                <a:gridCol w="2257964"/>
                <a:gridCol w="2314036"/>
              </a:tblGrid>
              <a:tr h="4463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Diversity Items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6280" marR="0" indent="-716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2013-14 Result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 Result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6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Racial and ethnic diversity is reflected in the curriculum.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6280" marR="0" indent="-716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61.8%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61.6%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75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11. Faculty are not prepared to deal with conflict over diversity issues in class.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41.7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42.3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4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610600" cy="80803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latin typeface="Athelas Regular"/>
                <a:cs typeface="Athelas Regular"/>
              </a:rPr>
              <a:t>Institutional Identification</a:t>
            </a:r>
            <a:br>
              <a:rPr lang="en-US" sz="2800" b="1" dirty="0" smtClean="0">
                <a:latin typeface="Athelas Regular"/>
                <a:cs typeface="Athelas Regular"/>
              </a:rPr>
            </a:br>
            <a:r>
              <a:rPr lang="en-US" sz="2000" dirty="0" smtClean="0">
                <a:latin typeface="Athelas Regular"/>
                <a:cs typeface="Athelas Regular"/>
              </a:rPr>
              <a:t>(% of Faculty </a:t>
            </a:r>
            <a:r>
              <a:rPr lang="en-US" sz="2000" dirty="0">
                <a:latin typeface="Athelas Regular"/>
                <a:cs typeface="Athelas Regular"/>
              </a:rPr>
              <a:t>Responding Agree Strongly” or “Agree Somewhat</a:t>
            </a:r>
            <a:r>
              <a:rPr lang="en-US" sz="2000" dirty="0" smtClean="0">
                <a:latin typeface="Athelas Regular"/>
                <a:cs typeface="Athelas Regular"/>
              </a:rPr>
              <a:t>”) </a:t>
            </a:r>
            <a:br>
              <a:rPr lang="en-US" sz="2000" dirty="0" smtClean="0">
                <a:latin typeface="Athelas Regular"/>
                <a:cs typeface="Athelas Regular"/>
              </a:rPr>
            </a:br>
            <a:endParaRPr lang="en-US" sz="2000" dirty="0">
              <a:latin typeface="Athelas Regular"/>
              <a:cs typeface="Athelas Regular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676400"/>
            <a:ext cx="8077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960492"/>
              </p:ext>
            </p:extLst>
          </p:nvPr>
        </p:nvGraphicFramePr>
        <p:xfrm>
          <a:off x="533400" y="2362200"/>
          <a:ext cx="8077200" cy="283246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114800"/>
                <a:gridCol w="2133600"/>
                <a:gridCol w="1828800"/>
              </a:tblGrid>
              <a:tr h="4463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Professional Satisfaction Items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6280" marR="0" indent="-716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2013-14 Result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6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I am happy with the pace of institutional change at NU.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6280" marR="0" indent="-716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62.8%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75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 I am proud to be a faculty member at</a:t>
                      </a:r>
                      <a:r>
                        <a:rPr lang="en-US" sz="2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NU.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89.1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2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I feel confident recommending that strong students apply to NU.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88.1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 hoc Committee’s Charge</a:t>
            </a:r>
          </a:p>
          <a:p>
            <a:r>
              <a:rPr lang="en-US" dirty="0" smtClean="0"/>
              <a:t>HERI Survey Data</a:t>
            </a:r>
          </a:p>
          <a:p>
            <a:r>
              <a:rPr lang="en-US" dirty="0" smtClean="0"/>
              <a:t>Major Findings</a:t>
            </a:r>
          </a:p>
          <a:p>
            <a:pPr lvl="1"/>
            <a:r>
              <a:rPr lang="en-US" dirty="0" smtClean="0"/>
              <a:t>On Research</a:t>
            </a:r>
          </a:p>
          <a:p>
            <a:pPr lvl="1"/>
            <a:r>
              <a:rPr lang="en-US" dirty="0" smtClean="0"/>
              <a:t>On Teaching</a:t>
            </a:r>
          </a:p>
          <a:p>
            <a:pPr lvl="1"/>
            <a:r>
              <a:rPr lang="en-US" dirty="0" smtClean="0"/>
              <a:t>On Satisfaction with Careers</a:t>
            </a:r>
          </a:p>
          <a:p>
            <a:pPr lvl="1"/>
            <a:r>
              <a:rPr lang="en-US" dirty="0" smtClean="0"/>
              <a:t>On Relationships among the Faculty and between Faculty and Administration</a:t>
            </a:r>
          </a:p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07EE9-6AD2-4645-82F6-D88230FF7E1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3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hoc Committee’s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To examine the results of the HERI Survey for the purpose of identifying key strengths and concerns pertaining to the faculty’s perceptions of the University.</a:t>
            </a:r>
          </a:p>
          <a:p>
            <a:pPr lvl="1"/>
            <a:r>
              <a:rPr lang="en-US" dirty="0" smtClean="0"/>
              <a:t>Longitudinally</a:t>
            </a:r>
          </a:p>
          <a:p>
            <a:pPr lvl="1"/>
            <a:r>
              <a:rPr lang="en-US" dirty="0" smtClean="0"/>
              <a:t>In comparison to a peer group of private universities</a:t>
            </a:r>
          </a:p>
          <a:p>
            <a:pPr lvl="1"/>
            <a:r>
              <a:rPr lang="en-US" dirty="0" smtClean="0"/>
              <a:t>Particular attention to faculty’s role in decision making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07EE9-6AD2-4645-82F6-D88230FF7E1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7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HERI Survey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prstClr val="black"/>
                </a:solidFill>
              </a:rPr>
              <a:t>Hard </a:t>
            </a:r>
            <a:r>
              <a:rPr lang="en-US" sz="2800" dirty="0">
                <a:solidFill>
                  <a:prstClr val="black"/>
                </a:solidFill>
              </a:rPr>
              <a:t>copy reports by HERI at </a:t>
            </a:r>
            <a:r>
              <a:rPr lang="en-US" sz="2800" dirty="0" smtClean="0">
                <a:solidFill>
                  <a:prstClr val="black"/>
                </a:solidFill>
              </a:rPr>
              <a:t>UCLA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NU and Private Universities 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Exhibits created by NU’s Office of Institutional </a:t>
            </a:r>
            <a:r>
              <a:rPr lang="en-US" sz="2800" dirty="0" smtClean="0">
                <a:solidFill>
                  <a:prstClr val="black"/>
                </a:solidFill>
              </a:rPr>
              <a:t>Research (OIR)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NU’s HERI datasets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07EE9-6AD2-4645-82F6-D88230FF7E1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07EE9-6AD2-4645-82F6-D88230FF7E1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715962"/>
            <a:ext cx="8534400" cy="80803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latin typeface="Athelas Regular"/>
                <a:cs typeface="Athelas Regular"/>
              </a:rPr>
              <a:t>Research</a:t>
            </a:r>
            <a:r>
              <a:rPr lang="en-US" sz="2800" b="1" dirty="0">
                <a:latin typeface="Athelas Regular"/>
                <a:cs typeface="Athelas Regular"/>
              </a:rPr>
              <a:t/>
            </a:r>
            <a:br>
              <a:rPr lang="en-US" sz="2800" b="1" dirty="0">
                <a:latin typeface="Athelas Regular"/>
                <a:cs typeface="Athelas Regular"/>
              </a:rPr>
            </a:br>
            <a:r>
              <a:rPr lang="en-US" sz="2400" dirty="0" smtClean="0">
                <a:latin typeface="Athelas Regular"/>
                <a:cs typeface="Athelas Regular"/>
              </a:rPr>
              <a:t>(% of Faculty </a:t>
            </a:r>
            <a:r>
              <a:rPr lang="en-US" sz="2400" dirty="0">
                <a:latin typeface="Athelas Regular"/>
                <a:cs typeface="Athelas Regular"/>
              </a:rPr>
              <a:t>Responding </a:t>
            </a:r>
            <a:r>
              <a:rPr lang="en-US" sz="2400" dirty="0" smtClean="0">
                <a:latin typeface="Athelas Regular"/>
                <a:cs typeface="Athelas Regular"/>
              </a:rPr>
              <a:t>“Yes”)</a:t>
            </a:r>
            <a:endParaRPr lang="en-US" sz="2400" dirty="0">
              <a:latin typeface="Athelas Regular"/>
              <a:cs typeface="Athelas Regular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600200"/>
            <a:ext cx="8077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340075"/>
              </p:ext>
            </p:extLst>
          </p:nvPr>
        </p:nvGraphicFramePr>
        <p:xfrm>
          <a:off x="533400" y="2362200"/>
          <a:ext cx="8077200" cy="321803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81400"/>
                <a:gridCol w="2286000"/>
                <a:gridCol w="2209800"/>
              </a:tblGrid>
              <a:tr h="4463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Research and Funding Items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6280" marR="0" indent="-716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2013-14 Result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 Result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6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 Engaged in academic research that spans multiple disciplines.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6280" marR="0" indent="-716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72.2%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76.9%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75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Received funding from foundations.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6280" marR="0" indent="-716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21.9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30.0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2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Received funding from State/Federal.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33.3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25.2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9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610600" cy="80803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latin typeface="Athelas Regular"/>
                <a:cs typeface="Athelas Regular"/>
              </a:rPr>
              <a:t>Teaching</a:t>
            </a:r>
            <a:br>
              <a:rPr lang="en-US" sz="2800" b="1" dirty="0" smtClean="0">
                <a:latin typeface="Athelas Regular"/>
                <a:cs typeface="Athelas Regular"/>
              </a:rPr>
            </a:br>
            <a:r>
              <a:rPr lang="en-US" sz="2400" dirty="0" smtClean="0">
                <a:latin typeface="Athelas Regular"/>
                <a:cs typeface="Athelas Regular"/>
              </a:rPr>
              <a:t>(% of Faculty </a:t>
            </a:r>
            <a:r>
              <a:rPr lang="en-US" sz="2400" dirty="0">
                <a:latin typeface="Athelas Regular"/>
                <a:cs typeface="Athelas Regular"/>
              </a:rPr>
              <a:t>Responding </a:t>
            </a:r>
            <a:r>
              <a:rPr lang="en-US" sz="2400" dirty="0" smtClean="0">
                <a:latin typeface="Athelas Regular"/>
                <a:cs typeface="Athelas Regular"/>
              </a:rPr>
              <a:t>“Very Descriptive” or “Yes”)</a:t>
            </a:r>
            <a:endParaRPr lang="en-US" sz="2400" dirty="0">
              <a:latin typeface="Athelas Regular"/>
              <a:cs typeface="Athelas Regular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600200"/>
            <a:ext cx="8077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832547"/>
              </p:ext>
            </p:extLst>
          </p:nvPr>
        </p:nvGraphicFramePr>
        <p:xfrm>
          <a:off x="533400" y="2362200"/>
          <a:ext cx="8077200" cy="283246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81400"/>
                <a:gridCol w="2286000"/>
                <a:gridCol w="2209800"/>
              </a:tblGrid>
              <a:tr h="4463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Teaching Items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6280" marR="0" indent="-716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2013-14 Result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 Result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6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Faculty are rewarded for </a:t>
                      </a:r>
                      <a:endParaRPr lang="en-US" sz="2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being </a:t>
                      </a: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good teachers.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6280" marR="0" indent="-716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12.9%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23.6%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75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Taught an exclusively web</a:t>
                      </a: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based </a:t>
                      </a: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course.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16.3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8.5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2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Taught a capstone course.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29.9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30.5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33400" y="55626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thelas Regular"/>
                <a:cs typeface="Athelas Regular"/>
              </a:rPr>
              <a:t>Another 46.6% of the faculty surveyed described </a:t>
            </a:r>
            <a:r>
              <a:rPr lang="en-US" sz="1600" dirty="0" smtClean="0">
                <a:latin typeface="Athelas Regular"/>
                <a:cs typeface="Athelas Regular"/>
              </a:rPr>
              <a:t>“faculty are rewarded for being good teachers” </a:t>
            </a:r>
            <a:r>
              <a:rPr lang="en-US" sz="1600" dirty="0">
                <a:latin typeface="Athelas Regular"/>
                <a:cs typeface="Athelas Regular"/>
              </a:rPr>
              <a:t>as “somewhat descriptive.” </a:t>
            </a:r>
          </a:p>
        </p:txBody>
      </p:sp>
    </p:spTree>
    <p:extLst>
      <p:ext uri="{BB962C8B-B14F-4D97-AF65-F5344CB8AC3E}">
        <p14:creationId xmlns:p14="http://schemas.microsoft.com/office/powerpoint/2010/main" val="59144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610600" cy="80803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latin typeface="Athelas Regular"/>
                <a:cs typeface="Athelas Regular"/>
              </a:rPr>
              <a:t>Satisfaction with Careers </a:t>
            </a:r>
            <a:br>
              <a:rPr lang="en-US" sz="2800" b="1" dirty="0" smtClean="0">
                <a:latin typeface="Athelas Regular"/>
                <a:cs typeface="Athelas Regular"/>
              </a:rPr>
            </a:br>
            <a:r>
              <a:rPr lang="en-US" sz="2400" dirty="0" smtClean="0">
                <a:latin typeface="Athelas Regular"/>
                <a:cs typeface="Athelas Regular"/>
              </a:rPr>
              <a:t>(% of Faculty </a:t>
            </a:r>
            <a:r>
              <a:rPr lang="en-US" sz="2400" dirty="0">
                <a:latin typeface="Athelas Regular"/>
                <a:cs typeface="Athelas Regular"/>
              </a:rPr>
              <a:t>Responding </a:t>
            </a:r>
            <a:r>
              <a:rPr lang="en-US" sz="2400" dirty="0" smtClean="0">
                <a:latin typeface="Athelas Regular"/>
                <a:cs typeface="Athelas Regular"/>
              </a:rPr>
              <a:t>“</a:t>
            </a:r>
            <a:r>
              <a:rPr lang="en-US" sz="2400" dirty="0">
                <a:latin typeface="Athelas Regular"/>
                <a:cs typeface="Athelas Regular"/>
              </a:rPr>
              <a:t>Very </a:t>
            </a:r>
            <a:r>
              <a:rPr lang="en-US" sz="2400" dirty="0" smtClean="0">
                <a:latin typeface="Athelas Regular"/>
                <a:cs typeface="Athelas Regular"/>
              </a:rPr>
              <a:t>Satisfied” or “Satisfied”)</a:t>
            </a:r>
            <a:endParaRPr lang="en-US" sz="2400" dirty="0">
              <a:latin typeface="Athelas Regular"/>
              <a:cs typeface="Athelas Regular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600200"/>
            <a:ext cx="8077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949227"/>
              </p:ext>
            </p:extLst>
          </p:nvPr>
        </p:nvGraphicFramePr>
        <p:xfrm>
          <a:off x="533400" y="2362200"/>
          <a:ext cx="8077200" cy="340461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81400"/>
                <a:gridCol w="2286000"/>
                <a:gridCol w="2209800"/>
              </a:tblGrid>
              <a:tr h="4463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Job Satisfaction Items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6280" marR="0" indent="-716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2013-14 Result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 Result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6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Professional relations with </a:t>
                      </a: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others</a:t>
                      </a: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6280" marR="0" indent="-716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75.0%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80.0%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75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Departmental leadership.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66.0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72.0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2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Prospects for career </a:t>
                      </a: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advancement</a:t>
                      </a: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54.0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63.0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13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Overall job satisfaction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75.3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81.0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7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610600" cy="808038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latin typeface="Athelas Regular"/>
                <a:cs typeface="Athelas Regular"/>
              </a:rPr>
              <a:t>Satisfaction with Careers</a:t>
            </a:r>
            <a:br>
              <a:rPr lang="en-US" sz="2800" b="1" dirty="0" smtClean="0">
                <a:latin typeface="Athelas Regular"/>
                <a:cs typeface="Athelas Regular"/>
              </a:rPr>
            </a:br>
            <a:r>
              <a:rPr lang="en-US" sz="2000" dirty="0" smtClean="0">
                <a:latin typeface="Athelas Regular"/>
                <a:cs typeface="Athelas Regular"/>
              </a:rPr>
              <a:t>(2 &amp; 3: % of Faculty </a:t>
            </a:r>
            <a:r>
              <a:rPr lang="en-US" sz="2000" dirty="0">
                <a:latin typeface="Athelas Regular"/>
                <a:cs typeface="Athelas Regular"/>
              </a:rPr>
              <a:t>Responding Agree Strongly” or “Agree Somewhat</a:t>
            </a:r>
            <a:r>
              <a:rPr lang="en-US" sz="2000" dirty="0" smtClean="0">
                <a:latin typeface="Athelas Regular"/>
                <a:cs typeface="Athelas Regular"/>
              </a:rPr>
              <a:t>”) </a:t>
            </a:r>
            <a:br>
              <a:rPr lang="en-US" sz="2000" dirty="0" smtClean="0">
                <a:latin typeface="Athelas Regular"/>
                <a:cs typeface="Athelas Regular"/>
              </a:rPr>
            </a:br>
            <a:r>
              <a:rPr lang="en-US" sz="2000" dirty="0" smtClean="0">
                <a:latin typeface="Athelas Regular"/>
                <a:cs typeface="Athelas Regular"/>
              </a:rPr>
              <a:t>(4: % Definitely Yes or Probably Yes)</a:t>
            </a:r>
            <a:endParaRPr lang="en-US" sz="2000" dirty="0">
              <a:latin typeface="Athelas Regular"/>
              <a:cs typeface="Athelas Regular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676400"/>
            <a:ext cx="8077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29855"/>
              </p:ext>
            </p:extLst>
          </p:nvPr>
        </p:nvGraphicFramePr>
        <p:xfrm>
          <a:off x="533400" y="2362200"/>
          <a:ext cx="8077200" cy="283246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114800"/>
                <a:gridCol w="2133600"/>
                <a:gridCol w="1828800"/>
              </a:tblGrid>
              <a:tr h="4463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Professional Satisfaction Items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6280" marR="0" indent="-716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2013-14 Result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PU Result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66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My research is valued by department colleagues.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6280" marR="0" indent="-7162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73.0%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78.0%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75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 Criteria for advancement and promotion decisions are clear.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59.0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70.0</a:t>
                      </a:r>
                      <a:endParaRPr lang="en-US" sz="2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92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Would you still want to come to this institution if beginning career.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70.0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77.0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48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22047</TotalTime>
  <Words>1111</Words>
  <Application>Microsoft Office PowerPoint</Application>
  <PresentationFormat>On-screen Show (4:3)</PresentationFormat>
  <Paragraphs>171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</vt:lpstr>
      <vt:lpstr>Agenda</vt:lpstr>
      <vt:lpstr>Ad hoc Committee’s Charge</vt:lpstr>
      <vt:lpstr>HERI Survey Data</vt:lpstr>
      <vt:lpstr>Major Findings</vt:lpstr>
      <vt:lpstr>Research (% of Faculty Responding “Yes”)</vt:lpstr>
      <vt:lpstr>Teaching (% of Faculty Responding “Very Descriptive” or “Yes”)</vt:lpstr>
      <vt:lpstr>Satisfaction with Careers  (% of Faculty Responding “Very Satisfied” or “Satisfied”)</vt:lpstr>
      <vt:lpstr>Satisfaction with Careers (2 &amp; 3: % of Faculty Responding Agree Strongly” or “Agree Somewhat”)  (4: % Definitely Yes or Probably Yes)</vt:lpstr>
      <vt:lpstr>Relationships among Faculty and between Faculty and Administration (% of Faculty Responding “Very Descriptive”)</vt:lpstr>
      <vt:lpstr>Summary of Recommendations</vt:lpstr>
      <vt:lpstr>Governance (% of Faculty Responding “Very Descriptive”)</vt:lpstr>
      <vt:lpstr>Diversity (% of Faculty Responding “Agree Strongly and “Agree Somewhat”)</vt:lpstr>
      <vt:lpstr>Institutional Identification (% of Faculty Responding Agree Strongly” or “Agree Somewhat”)  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do.fitzpatrick</dc:creator>
  <cp:lastModifiedBy>Broderick, Helen</cp:lastModifiedBy>
  <cp:revision>645</cp:revision>
  <cp:lastPrinted>2016-04-05T01:25:34Z</cp:lastPrinted>
  <dcterms:created xsi:type="dcterms:W3CDTF">2009-05-19T14:58:51Z</dcterms:created>
  <dcterms:modified xsi:type="dcterms:W3CDTF">2016-04-07T17:03:43Z</dcterms:modified>
</cp:coreProperties>
</file>