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63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72" autoAdjust="0"/>
  </p:normalViewPr>
  <p:slideViewPr>
    <p:cSldViewPr snapToGrid="0" showGuides="1">
      <p:cViewPr varScale="1">
        <p:scale>
          <a:sx n="69" d="100"/>
          <a:sy n="69" d="100"/>
        </p:scale>
        <p:origin x="52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82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2BC2305-9043-45AE-B8A1-6062D50396A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878E2A-85D5-4000-9B88-C859F52C622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DE46C-81A1-43FB-B8E4-2C816F921C1C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3B4D7C-FE5D-4098-B2E3-E316DB9314A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58A0E0-112E-4F75-AC4A-C0B7F1AD585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ACE16A-B08D-4117-9FC3-8F9667F451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224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32EB95-E92B-4DBE-A5E5-BAD87330878F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67C96-DDCA-4867-8F69-39EABFA21D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342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Recall our Charge, what grounds us  </a:t>
            </a:r>
            <a:r>
              <a:rPr lang="en-US" b="1" dirty="0"/>
              <a:t>–  Submit Global Goals – Plan to Achieve Those Goals</a:t>
            </a:r>
            <a:r>
              <a:rPr lang="en-US" dirty="0"/>
              <a:t> </a:t>
            </a:r>
            <a:endParaRPr lang="en-US" sz="1400" dirty="0"/>
          </a:p>
          <a:p>
            <a:r>
              <a:rPr lang="en-US" dirty="0"/>
              <a:t> </a:t>
            </a:r>
            <a:endParaRPr lang="en-US" sz="1400" dirty="0"/>
          </a:p>
          <a:p>
            <a:pPr lvl="1"/>
            <a:r>
              <a:rPr lang="en-US" dirty="0"/>
              <a:t>Meet weekly – 1</a:t>
            </a:r>
            <a:r>
              <a:rPr lang="en-US" baseline="30000" dirty="0"/>
              <a:t>st</a:t>
            </a:r>
            <a:r>
              <a:rPr lang="en-US" dirty="0"/>
              <a:t> sessions free flow, value inclusive, ask all to participate, created roll call type atmosphere 1</a:t>
            </a:r>
            <a:r>
              <a:rPr lang="en-US" baseline="30000" dirty="0"/>
              <a:t>st</a:t>
            </a:r>
            <a:r>
              <a:rPr lang="en-US" dirty="0"/>
              <a:t> few sessions </a:t>
            </a:r>
            <a:endParaRPr lang="en-US" sz="1400" dirty="0"/>
          </a:p>
          <a:p>
            <a:pPr lvl="1"/>
            <a:r>
              <a:rPr lang="en-US" dirty="0"/>
              <a:t>Some members attending other town halls has aided and accelerated our work </a:t>
            </a:r>
            <a:endParaRPr lang="en-US" sz="1400" dirty="0"/>
          </a:p>
          <a:p>
            <a:pPr lvl="1"/>
            <a:r>
              <a:rPr lang="en-US" dirty="0"/>
              <a:t>5-6 members emerging as strong thought leaders </a:t>
            </a:r>
            <a:endParaRPr lang="en-US" sz="1400" dirty="0"/>
          </a:p>
          <a:p>
            <a:pPr lvl="1"/>
            <a:r>
              <a:rPr lang="en-US" dirty="0"/>
              <a:t>One group member is also engaging regional campus and student representatives to further inform our ideas</a:t>
            </a:r>
            <a:endParaRPr lang="en-US" sz="1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367C96-DDCA-4867-8F69-39EABFA21D5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257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a learning system with Boston campus/academic units a node, a navigator focused on efficient deployment of resources guarding against borders—*2025 plan identified value but didn’t commit to the “how” + address the barriers*</a:t>
            </a:r>
            <a:endParaRPr lang="en-US" sz="1400" dirty="0"/>
          </a:p>
          <a:p>
            <a:pPr lvl="3"/>
            <a:r>
              <a:rPr lang="en-US" dirty="0"/>
              <a:t>Students, Faculty and Staff </a:t>
            </a:r>
            <a:endParaRPr lang="en-US" sz="1400" dirty="0"/>
          </a:p>
          <a:p>
            <a:pPr lvl="4"/>
            <a:r>
              <a:rPr lang="en-US" i="1" dirty="0"/>
              <a:t>Enrollment + Experiential </a:t>
            </a:r>
            <a:endParaRPr lang="en-US" sz="1400" dirty="0"/>
          </a:p>
          <a:p>
            <a:pPr lvl="4"/>
            <a:r>
              <a:rPr lang="en-US" i="1" dirty="0"/>
              <a:t>NU Immersion into various localities – create both </a:t>
            </a:r>
            <a:r>
              <a:rPr lang="en-US" i="1" dirty="0" err="1"/>
              <a:t>onground</a:t>
            </a:r>
            <a:r>
              <a:rPr lang="en-US" i="1" dirty="0"/>
              <a:t> and virtual experiential that benefits/respect local priorities/culture and supports social impact</a:t>
            </a:r>
            <a:endParaRPr lang="en-US" sz="1400" dirty="0"/>
          </a:p>
          <a:p>
            <a:pPr lvl="3"/>
            <a:r>
              <a:rPr lang="en-US" b="1" dirty="0"/>
              <a:t>Equitable Access + Connectivity</a:t>
            </a:r>
            <a:endParaRPr lang="en-US" sz="1400" dirty="0"/>
          </a:p>
          <a:p>
            <a:pPr lvl="3"/>
            <a:r>
              <a:rPr lang="en-US" b="1" dirty="0"/>
              <a:t>Barriers to Mobility </a:t>
            </a:r>
            <a:endParaRPr lang="en-US" sz="1400" dirty="0"/>
          </a:p>
          <a:p>
            <a:pPr lvl="4"/>
            <a:r>
              <a:rPr lang="en-US" dirty="0"/>
              <a:t>Mental, Physical[Structural], Financial, Cultural </a:t>
            </a:r>
            <a:endParaRPr lang="en-US" sz="1400" dirty="0"/>
          </a:p>
          <a:p>
            <a:pPr lvl="4"/>
            <a:r>
              <a:rPr lang="en-US" b="1" dirty="0"/>
              <a:t>Silos </a:t>
            </a:r>
            <a:r>
              <a:rPr lang="en-US" dirty="0"/>
              <a:t>– numb to them, operate well within them, innovations compartmentalized (</a:t>
            </a:r>
            <a:r>
              <a:rPr lang="en-US" i="1" dirty="0"/>
              <a:t>our</a:t>
            </a:r>
            <a:r>
              <a:rPr lang="en-US" dirty="0"/>
              <a:t> </a:t>
            </a:r>
            <a:r>
              <a:rPr lang="en-US" i="1" dirty="0"/>
              <a:t>charge references” we will be open and interconnected hubs”</a:t>
            </a:r>
            <a:r>
              <a:rPr lang="en-US" dirty="0"/>
              <a:t>)  </a:t>
            </a:r>
            <a:r>
              <a:rPr lang="en-US" i="1" dirty="0"/>
              <a:t>*2025 acknowledge, but lack of “how” minimize any progress </a:t>
            </a:r>
            <a:endParaRPr lang="en-US" sz="1400" dirty="0"/>
          </a:p>
          <a:p>
            <a:r>
              <a:rPr lang="en-US" dirty="0"/>
              <a:t> </a:t>
            </a:r>
            <a:endParaRPr lang="en-US" sz="1400" dirty="0"/>
          </a:p>
          <a:p>
            <a:r>
              <a:rPr lang="en-US" dirty="0"/>
              <a:t> </a:t>
            </a:r>
            <a:endParaRPr lang="en-US" sz="1400" dirty="0"/>
          </a:p>
          <a:p>
            <a:pPr lvl="1"/>
            <a:r>
              <a:rPr lang="en-US" dirty="0"/>
              <a:t>[</a:t>
            </a:r>
            <a:r>
              <a:rPr lang="en-US" i="1" dirty="0"/>
              <a:t>How we achieve 2030 global mobility is going to require a comprehensive..</a:t>
            </a:r>
            <a:r>
              <a:rPr lang="en-US" dirty="0"/>
              <a:t>.] </a:t>
            </a:r>
            <a:r>
              <a:rPr lang="en-US" b="1" dirty="0"/>
              <a:t>Scan/Audit of Boston campus infrastructure and operation</a:t>
            </a:r>
            <a:r>
              <a:rPr lang="en-US" dirty="0"/>
              <a:t> - </a:t>
            </a:r>
            <a:r>
              <a:rPr lang="en-US" i="1" dirty="0"/>
              <a:t>weed out kinks, barriers, obstacles that are systemic within our operation</a:t>
            </a:r>
            <a:r>
              <a:rPr lang="en-US" dirty="0"/>
              <a:t>. Also consider what we’ve learned to date beyond Boston infrastructure and specifically through regional network development that assists this scan (</a:t>
            </a:r>
            <a:r>
              <a:rPr lang="en-US" dirty="0" err="1"/>
              <a:t>ie</a:t>
            </a:r>
            <a:r>
              <a:rPr lang="en-US" dirty="0"/>
              <a:t> regional networks should be properly leveraged as natural born “silo-busters”)</a:t>
            </a:r>
            <a:endParaRPr lang="en-US" sz="1400" dirty="0"/>
          </a:p>
          <a:p>
            <a:r>
              <a:rPr lang="en-US" dirty="0"/>
              <a:t> </a:t>
            </a:r>
            <a:endParaRPr lang="en-US" sz="1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367C96-DDCA-4867-8F69-39EABFA21D5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801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367C96-DDCA-4867-8F69-39EABFA21D5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08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B9FF4-5E5F-4912-946D-1F8AA7DD0B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7750" y="5010150"/>
            <a:ext cx="10096500" cy="92075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A15329-8D3B-422F-AA3D-157CACBFFE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7750" y="6022975"/>
            <a:ext cx="10096500" cy="447675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E73B6-12C8-4526-AFDD-485DCDEC9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8159-6B10-4896-B6E2-2809ECD1D84D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FA7DF-AC95-4A3E-9FF1-D1EEF9A9B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E5EF6D-8758-44B9-80C1-865573FC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2C9-A0CD-4A0B-81BC-708D5026A1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465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F92F6-2683-48CC-8D7E-FE38C1BC4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447D80-7253-4EDA-AC92-046C9252FD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E2FBC-BD33-408B-A4B8-F549EEAF38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51533F-CF3A-438B-BDD0-C62361C2BF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F458CD-9CDB-4739-8458-48D272DEE5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F8DC93-E93F-4A50-ADB0-9EE2165C3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8159-6B10-4896-B6E2-2809ECD1D84D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EFA520-E658-463E-8A0D-EE534D40B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BE62E8-6627-457B-A399-6940743B1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2C9-A0CD-4A0B-81BC-708D5026A1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277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D7B8F-BB4C-438E-B20F-B5D220931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652D7C-535C-4791-95A0-0ADE1FE26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8159-6B10-4896-B6E2-2809ECD1D84D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72D6CD-AAE4-4950-A472-5746151E6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6611B8-5EF5-4CC9-BA21-964C17EFC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2C9-A0CD-4A0B-81BC-708D5026A1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877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82286C-FC05-4E04-B5E3-BAF738900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8159-6B10-4896-B6E2-2809ECD1D84D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194715-CAD1-456B-9E7F-03949E56B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030D97-ACB7-42B4-A0E1-206D33147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2C9-A0CD-4A0B-81BC-708D5026A1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93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71DCB-E1BF-4CD2-A3C6-46F9F238F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DB849-A401-466F-9204-F0A3908C0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D75B32-3BAE-4777-9C23-54E1D0079B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DC40EE-1B75-458D-AF59-CAC04EF02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8159-6B10-4896-B6E2-2809ECD1D84D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7A8C00-828C-4B27-9216-79AC88D6C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D09B04-31F5-442A-B35E-A7B7E884F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2C9-A0CD-4A0B-81BC-708D5026A1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596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36A52-C5F1-4FC3-A378-45755CEC2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C12394-5379-4E31-8506-206BAB030C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95D635-F5A6-441F-BBC9-678B16150F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C8000F-4965-4CE3-BF8F-EC9FC2951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8159-6B10-4896-B6E2-2809ECD1D84D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38240B-235F-46A0-8537-3D038A5CD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54CB97-83FB-4ABC-AA99-0D55D6D08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2C9-A0CD-4A0B-81BC-708D5026A1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660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B8E54-9AB1-4023-B313-DAA68FF9D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6"/>
            <a:ext cx="8334376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5CF06-5751-4231-87AC-844D3099B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2pPr>
            <a:lvl3pPr marL="11430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3pPr>
            <a:lvl4pPr marL="16002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4pPr>
            <a:lvl5pPr marL="20574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884EF7-5BD4-4CC1-86B2-20669198B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8159-6B10-4896-B6E2-2809ECD1D84D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866A4-9B1B-430F-9496-791F98E71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DE284F-A5B5-4877-B286-3934B0CFA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2C9-A0CD-4A0B-81BC-708D5026A1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720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B8E54-9AB1-4023-B313-DAA68FF9D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6"/>
            <a:ext cx="8334376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5CF06-5751-4231-87AC-844D3099B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Clr>
                <a:schemeClr val="accent5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1pPr>
            <a:lvl2pPr marL="685800" indent="-228600">
              <a:buClr>
                <a:schemeClr val="accent5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2pPr>
            <a:lvl3pPr marL="1143000" indent="-228600">
              <a:buClr>
                <a:schemeClr val="accent5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3pPr>
            <a:lvl4pPr marL="1600200" indent="-228600">
              <a:buClr>
                <a:schemeClr val="accent5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4pPr>
            <a:lvl5pPr marL="2057400" indent="-228600">
              <a:buClr>
                <a:schemeClr val="accent5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884EF7-5BD4-4CC1-86B2-20669198B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8159-6B10-4896-B6E2-2809ECD1D84D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866A4-9B1B-430F-9496-791F98E71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DE284F-A5B5-4877-B286-3934B0CFA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2C9-A0CD-4A0B-81BC-708D5026A1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29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B8E54-9AB1-4023-B313-DAA68FF9D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6"/>
            <a:ext cx="8334376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5CF06-5751-4231-87AC-844D3099B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Clr>
                <a:schemeClr val="accent3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1pPr>
            <a:lvl2pPr marL="685800" indent="-228600">
              <a:buClr>
                <a:schemeClr val="accent3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2pPr>
            <a:lvl3pPr marL="1143000" indent="-228600">
              <a:buClr>
                <a:schemeClr val="accent3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3pPr>
            <a:lvl4pPr marL="1600200" indent="-228600">
              <a:buClr>
                <a:schemeClr val="accent3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4pPr>
            <a:lvl5pPr marL="2057400" indent="-228600">
              <a:buClr>
                <a:schemeClr val="accent3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884EF7-5BD4-4CC1-86B2-20669198B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8159-6B10-4896-B6E2-2809ECD1D84D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866A4-9B1B-430F-9496-791F98E71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DE284F-A5B5-4877-B286-3934B0CFA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2C9-A0CD-4A0B-81BC-708D5026A1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4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B8E54-9AB1-4023-B313-DAA68FF9D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6"/>
            <a:ext cx="8334376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5CF06-5751-4231-87AC-844D3099B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2pPr>
            <a:lvl3pPr marL="11430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3pPr>
            <a:lvl4pPr marL="16002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4pPr>
            <a:lvl5pPr marL="20574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884EF7-5BD4-4CC1-86B2-20669198B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8159-6B10-4896-B6E2-2809ECD1D84D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866A4-9B1B-430F-9496-791F98E71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DE284F-A5B5-4877-B286-3934B0CFA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2C9-A0CD-4A0B-81BC-708D5026A1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2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B8E54-9AB1-4023-B313-DAA68FF9D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6"/>
            <a:ext cx="8334376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5CF06-5751-4231-87AC-844D3099B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Clr>
                <a:schemeClr val="accent5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1pPr>
            <a:lvl2pPr marL="685800" indent="-228600">
              <a:buClr>
                <a:schemeClr val="accent5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2pPr>
            <a:lvl3pPr marL="1143000" indent="-228600">
              <a:buClr>
                <a:schemeClr val="accent5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3pPr>
            <a:lvl4pPr marL="1600200" indent="-228600">
              <a:buClr>
                <a:schemeClr val="accent5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4pPr>
            <a:lvl5pPr marL="2057400" indent="-228600">
              <a:buClr>
                <a:schemeClr val="accent5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884EF7-5BD4-4CC1-86B2-20669198B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8159-6B10-4896-B6E2-2809ECD1D84D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866A4-9B1B-430F-9496-791F98E71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DE284F-A5B5-4877-B286-3934B0CFA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2C9-A0CD-4A0B-81BC-708D5026A1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167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B8E54-9AB1-4023-B313-DAA68FF9D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6"/>
            <a:ext cx="8334376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5CF06-5751-4231-87AC-844D3099B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Clr>
                <a:schemeClr val="accent3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1pPr>
            <a:lvl2pPr marL="685800" indent="-228600">
              <a:buClr>
                <a:schemeClr val="accent3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2pPr>
            <a:lvl3pPr marL="1143000" indent="-228600">
              <a:buClr>
                <a:schemeClr val="accent3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3pPr>
            <a:lvl4pPr marL="1600200" indent="-228600">
              <a:buClr>
                <a:schemeClr val="accent3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4pPr>
            <a:lvl5pPr marL="2057400" indent="-228600">
              <a:buClr>
                <a:schemeClr val="accent3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884EF7-5BD4-4CC1-86B2-20669198B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8159-6B10-4896-B6E2-2809ECD1D84D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866A4-9B1B-430F-9496-791F98E71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DE284F-A5B5-4877-B286-3934B0CFA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2C9-A0CD-4A0B-81BC-708D5026A1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490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F1EA3-7A44-46A8-ADD1-49A868191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D8A95B-E3CE-4DF9-A937-352579E07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C9E0A1-A234-4723-9A8B-9953B0747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8159-6B10-4896-B6E2-2809ECD1D84D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0E8EE-0E90-43CC-8FE4-FA9250EA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68176-4163-4C33-836A-76EB72B14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2C9-A0CD-4A0B-81BC-708D5026A1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832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C7676-EC29-4165-8827-31A796A52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6C2F3-3146-4BA4-BB45-307B565E53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036B48-EF6E-4251-B29E-53E1ECFC04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1EBFFA-A3D5-4A79-B1BA-2B6B1290C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8159-6B10-4896-B6E2-2809ECD1D84D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A23E26-DC40-4545-BC3B-1806EBB09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1F3FAA-2A19-4F15-8EC3-24BC48AEA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2C9-A0CD-4A0B-81BC-708D5026A1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414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2A17C0-CB34-4E70-B05D-441906BCE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8CAE9C-F4E8-4259-8A6C-F5AE76F82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2FBD9-ADFB-4D9B-AF79-E21F43A5B9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A8159-6B10-4896-B6E2-2809ECD1D84D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A027E-6F89-462F-94DD-00F66DAFD5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929C0-CADC-4330-89DB-01C0DFA674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A02C9-A0CD-4A0B-81BC-708D5026A1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291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DA3B1-85F8-4B51-95B6-BDDF16F358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The Global University</a:t>
            </a:r>
            <a:endParaRPr lang="en-US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ACD44C-88EA-4854-B39D-5EEC3BEF4A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Northeastern University Strategic Plan – 2030 </a:t>
            </a:r>
          </a:p>
        </p:txBody>
      </p:sp>
    </p:spTree>
    <p:extLst>
      <p:ext uri="{BB962C8B-B14F-4D97-AF65-F5344CB8AC3E}">
        <p14:creationId xmlns:p14="http://schemas.microsoft.com/office/powerpoint/2010/main" val="3017871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Emerging Ideas (Themes)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Global Mobility </a:t>
            </a:r>
          </a:p>
          <a:p>
            <a:pPr lvl="1"/>
            <a:r>
              <a:rPr lang="en-US" dirty="0"/>
              <a:t>Students, Faculty, Staff</a:t>
            </a:r>
          </a:p>
          <a:p>
            <a:pPr lvl="2"/>
            <a:r>
              <a:rPr lang="en-US" dirty="0"/>
              <a:t>Enrollment + Experiential</a:t>
            </a:r>
          </a:p>
          <a:p>
            <a:pPr lvl="2"/>
            <a:r>
              <a:rPr lang="en-US" dirty="0"/>
              <a:t>NU Immersion into various localities – on ground and virtual experiential benefits/respects local priorities/culture – supports social impact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Equitable Access + Connectivity</a:t>
            </a:r>
          </a:p>
          <a:p>
            <a:pPr lvl="1"/>
            <a:r>
              <a:rPr lang="en-US" dirty="0"/>
              <a:t>Barriers to Mobility </a:t>
            </a:r>
          </a:p>
          <a:p>
            <a:pPr lvl="2"/>
            <a:r>
              <a:rPr lang="en-US" dirty="0"/>
              <a:t>Mental, Physical [Structural], Financial, Cultural</a:t>
            </a:r>
          </a:p>
          <a:p>
            <a:pPr lvl="2"/>
            <a:r>
              <a:rPr lang="en-US" dirty="0"/>
              <a:t>Silos – acknowledged in 2025, lacking the how to overcome</a:t>
            </a:r>
          </a:p>
          <a:p>
            <a:r>
              <a:rPr lang="en-US" dirty="0"/>
              <a:t>Scan/Audit Boston campus infrastructure/operation</a:t>
            </a:r>
          </a:p>
        </p:txBody>
      </p:sp>
    </p:spTree>
    <p:extLst>
      <p:ext uri="{BB962C8B-B14F-4D97-AF65-F5344CB8AC3E}">
        <p14:creationId xmlns:p14="http://schemas.microsoft.com/office/powerpoint/2010/main" val="2541583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AD4E1-0643-4C88-9E49-C2724AEB3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Emerging Ideas/Themes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322E9-A7EC-465F-93FE-BAA394728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components within Global 2025 draft worth retaining, reaffirming, developing the “how” and the “why” to move forward.</a:t>
            </a:r>
          </a:p>
          <a:p>
            <a:pPr lvl="1"/>
            <a:r>
              <a:rPr lang="en-US" dirty="0"/>
              <a:t>Aspects of 2025 plan worth retaining but stalled – needs a plan to move forward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499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1B739-3D86-4A84-82C6-4ED9C2764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ahead – thru March 5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8FF76-985C-4C2F-AB5E-10031855D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Partnerships (corporate, institutional, research) </a:t>
            </a:r>
          </a:p>
          <a:p>
            <a:r>
              <a:rPr lang="en-US" dirty="0"/>
              <a:t>Alumni </a:t>
            </a:r>
          </a:p>
          <a:p>
            <a:r>
              <a:rPr lang="en-US" dirty="0"/>
              <a:t>Marketing/Branding </a:t>
            </a:r>
          </a:p>
          <a:p>
            <a:r>
              <a:rPr lang="en-US" dirty="0"/>
              <a:t>How should we develop a global mindset?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54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7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A4694"/>
      </a:accent1>
      <a:accent2>
        <a:srgbClr val="23737C"/>
      </a:accent2>
      <a:accent3>
        <a:srgbClr val="489CAF"/>
      </a:accent3>
      <a:accent4>
        <a:srgbClr val="E2D02C"/>
      </a:accent4>
      <a:accent5>
        <a:srgbClr val="F26C6E"/>
      </a:accent5>
      <a:accent6>
        <a:srgbClr val="1F2938"/>
      </a:accent6>
      <a:hlink>
        <a:srgbClr val="0563C1"/>
      </a:hlink>
      <a:folHlink>
        <a:srgbClr val="954F72"/>
      </a:folHlink>
    </a:clrScheme>
    <a:fontScheme name="Custom 6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251335_Earth Day presentation_RVA_v3.potx" id="{2E821734-A971-4A99-A887-EE8808B7446A}" vid="{74D09940-9788-4332-97C9-A3EF112A74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a4152810-3133-4e61-a75a-3c9d2c205b6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EE9687A6020740BF4374B1287108BF" ma:contentTypeVersion="13" ma:contentTypeDescription="Create a new document." ma:contentTypeScope="" ma:versionID="e8f1caf7ad0140bdf3b8e5f73ace3d98">
  <xsd:schema xmlns:xsd="http://www.w3.org/2001/XMLSchema" xmlns:xs="http://www.w3.org/2001/XMLSchema" xmlns:p="http://schemas.microsoft.com/office/2006/metadata/properties" xmlns:ns3="a4152810-3133-4e61-a75a-3c9d2c205b6e" xmlns:ns4="6ab5c029-8ded-412c-afc6-baddbc504db0" targetNamespace="http://schemas.microsoft.com/office/2006/metadata/properties" ma:root="true" ma:fieldsID="8d273ceca217299b113f7f672f7295c3" ns3:_="" ns4:_="">
    <xsd:import namespace="a4152810-3133-4e61-a75a-3c9d2c205b6e"/>
    <xsd:import namespace="6ab5c029-8ded-412c-afc6-baddbc504db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152810-3133-4e61-a75a-3c9d2c205b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b5c029-8ded-412c-afc6-baddbc504db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E159ADF-C50B-4A45-AD13-B0A8152C3150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a4152810-3133-4e61-a75a-3c9d2c205b6e"/>
    <ds:schemaRef ds:uri="http://schemas.microsoft.com/office/infopath/2007/PartnerControls"/>
    <ds:schemaRef ds:uri="6ab5c029-8ded-412c-afc6-baddbc504db0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EDC6638-3F1D-4CA5-A167-2F719C0876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D6045E-72A4-4D3E-9A10-3DFD800E90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152810-3133-4e61-a75a-3c9d2c205b6e"/>
    <ds:schemaRef ds:uri="6ab5c029-8ded-412c-afc6-baddbc504d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Earth Day slides</Template>
  <TotalTime>0</TotalTime>
  <Words>413</Words>
  <Application>Microsoft Office PowerPoint</Application>
  <PresentationFormat>Widescreen</PresentationFormat>
  <Paragraphs>42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Franklin Gothic Book</vt:lpstr>
      <vt:lpstr>Franklin Gothic Demi</vt:lpstr>
      <vt:lpstr>Wingdings</vt:lpstr>
      <vt:lpstr>Office Theme</vt:lpstr>
      <vt:lpstr>The Global University</vt:lpstr>
      <vt:lpstr>Emerging Ideas (Themes)</vt:lpstr>
      <vt:lpstr>Emerging Ideas/Themes</vt:lpstr>
      <vt:lpstr>Looking ahead – thru March 5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2021-02-22T15:32:10Z</dcterms:created>
  <dcterms:modified xsi:type="dcterms:W3CDTF">2021-03-22T13:46:44Z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0x01010010EE9687A6020740BF4374B1287108BF</vt:lpwstr>
  </property>
</Properties>
</file>