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256" r:id="rId2"/>
    <p:sldId id="312" r:id="rId3"/>
    <p:sldId id="313" r:id="rId4"/>
    <p:sldId id="314" r:id="rId5"/>
    <p:sldId id="300" r:id="rId6"/>
    <p:sldId id="302" r:id="rId7"/>
    <p:sldId id="282" r:id="rId8"/>
    <p:sldId id="304" r:id="rId9"/>
    <p:sldId id="284" r:id="rId10"/>
    <p:sldId id="285" r:id="rId11"/>
    <p:sldId id="286" r:id="rId12"/>
    <p:sldId id="289" r:id="rId13"/>
    <p:sldId id="305" r:id="rId14"/>
    <p:sldId id="290" r:id="rId15"/>
    <p:sldId id="306" r:id="rId16"/>
    <p:sldId id="307" r:id="rId17"/>
    <p:sldId id="308" r:id="rId18"/>
    <p:sldId id="309" r:id="rId19"/>
    <p:sldId id="310" r:id="rId20"/>
    <p:sldId id="311" r:id="rId21"/>
    <p:sldId id="272" r:id="rId22"/>
    <p:sldId id="291" r:id="rId23"/>
    <p:sldId id="292" r:id="rId24"/>
    <p:sldId id="293" r:id="rId25"/>
    <p:sldId id="294" r:id="rId26"/>
    <p:sldId id="295" r:id="rId27"/>
    <p:sldId id="2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3"/>
  </p:normalViewPr>
  <p:slideViewPr>
    <p:cSldViewPr snapToGrid="0" snapToObjects="1">
      <p:cViewPr varScale="1">
        <p:scale>
          <a:sx n="43" d="100"/>
          <a:sy n="43" d="100"/>
        </p:scale>
        <p:origin x="7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5FBBA-1372-7947-B24F-5C4B5012BE08}" type="datetimeFigureOut">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EADD0-41C7-B949-9171-B7F79BDF56AF}" type="slidenum">
              <a:t>‹#›</a:t>
            </a:fld>
            <a:endParaRPr lang="en-US"/>
          </a:p>
        </p:txBody>
      </p:sp>
    </p:spTree>
    <p:extLst>
      <p:ext uri="{BB962C8B-B14F-4D97-AF65-F5344CB8AC3E}">
        <p14:creationId xmlns:p14="http://schemas.microsoft.com/office/powerpoint/2010/main" val="182123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BEADD0-41C7-B949-9171-B7F79BDF56AF}" type="slidenum">
              <a:t>1</a:t>
            </a:fld>
            <a:endParaRPr lang="en-US"/>
          </a:p>
        </p:txBody>
      </p:sp>
    </p:spTree>
    <p:extLst>
      <p:ext uri="{BB962C8B-B14F-4D97-AF65-F5344CB8AC3E}">
        <p14:creationId xmlns:p14="http://schemas.microsoft.com/office/powerpoint/2010/main" val="141417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F8733B-885E-AE4C-BA07-0182D11C021D}" type="datetime1">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9ECA8-18EF-9B40-A90C-4CD4A6EA7028}" type="slidenum">
              <a:t>‹#›</a:t>
            </a:fld>
            <a:endParaRPr lang="en-US"/>
          </a:p>
        </p:txBody>
      </p:sp>
    </p:spTree>
    <p:extLst>
      <p:ext uri="{BB962C8B-B14F-4D97-AF65-F5344CB8AC3E}">
        <p14:creationId xmlns:p14="http://schemas.microsoft.com/office/powerpoint/2010/main" val="74316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8BA80-8405-A849-B28A-D2685A3C6487}" type="datetime1">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9ECA8-18EF-9B40-A90C-4CD4A6EA7028}" type="slidenum">
              <a:t>‹#›</a:t>
            </a:fld>
            <a:endParaRPr lang="en-US"/>
          </a:p>
        </p:txBody>
      </p:sp>
    </p:spTree>
    <p:extLst>
      <p:ext uri="{BB962C8B-B14F-4D97-AF65-F5344CB8AC3E}">
        <p14:creationId xmlns:p14="http://schemas.microsoft.com/office/powerpoint/2010/main" val="20509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14A5C-23C0-E64C-AB72-10E15EBA3D88}" type="datetime1">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9ECA8-18EF-9B40-A90C-4CD4A6EA7028}" type="slidenum">
              <a:t>‹#›</a:t>
            </a:fld>
            <a:endParaRPr lang="en-US"/>
          </a:p>
        </p:txBody>
      </p:sp>
    </p:spTree>
    <p:extLst>
      <p:ext uri="{BB962C8B-B14F-4D97-AF65-F5344CB8AC3E}">
        <p14:creationId xmlns:p14="http://schemas.microsoft.com/office/powerpoint/2010/main" val="28136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E892ED-963A-2B4E-8715-568CD1CC30F2}" type="datetime1">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9ECA8-18EF-9B40-A90C-4CD4A6EA7028}" type="slidenum">
              <a:t>‹#›</a:t>
            </a:fld>
            <a:endParaRPr lang="en-US"/>
          </a:p>
        </p:txBody>
      </p:sp>
    </p:spTree>
    <p:extLst>
      <p:ext uri="{BB962C8B-B14F-4D97-AF65-F5344CB8AC3E}">
        <p14:creationId xmlns:p14="http://schemas.microsoft.com/office/powerpoint/2010/main" val="5258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551F65-08C3-B24B-8EE5-A7786BFA75A1}" type="datetime1">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9ECA8-18EF-9B40-A90C-4CD4A6EA7028}" type="slidenum">
              <a:t>‹#›</a:t>
            </a:fld>
            <a:endParaRPr lang="en-US"/>
          </a:p>
        </p:txBody>
      </p:sp>
    </p:spTree>
    <p:extLst>
      <p:ext uri="{BB962C8B-B14F-4D97-AF65-F5344CB8AC3E}">
        <p14:creationId xmlns:p14="http://schemas.microsoft.com/office/powerpoint/2010/main" val="108098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5CCD38-84D9-8741-8C1F-A3BD26096CEB}" type="datetime1">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9ECA8-18EF-9B40-A90C-4CD4A6EA7028}" type="slidenum">
              <a:t>‹#›</a:t>
            </a:fld>
            <a:endParaRPr lang="en-US"/>
          </a:p>
        </p:txBody>
      </p:sp>
    </p:spTree>
    <p:extLst>
      <p:ext uri="{BB962C8B-B14F-4D97-AF65-F5344CB8AC3E}">
        <p14:creationId xmlns:p14="http://schemas.microsoft.com/office/powerpoint/2010/main" val="42919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975232-75ED-FE46-9F2E-ED8625338793}" type="datetime1">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D9ECA8-18EF-9B40-A90C-4CD4A6EA7028}" type="slidenum">
              <a:t>‹#›</a:t>
            </a:fld>
            <a:endParaRPr lang="en-US"/>
          </a:p>
        </p:txBody>
      </p:sp>
    </p:spTree>
    <p:extLst>
      <p:ext uri="{BB962C8B-B14F-4D97-AF65-F5344CB8AC3E}">
        <p14:creationId xmlns:p14="http://schemas.microsoft.com/office/powerpoint/2010/main" val="2208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2C445B-91B5-6246-B2A3-81A7AEDBB0DD}" type="datetime1">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D9ECA8-18EF-9B40-A90C-4CD4A6EA7028}" type="slidenum">
              <a:t>‹#›</a:t>
            </a:fld>
            <a:endParaRPr lang="en-US"/>
          </a:p>
        </p:txBody>
      </p:sp>
    </p:spTree>
    <p:extLst>
      <p:ext uri="{BB962C8B-B14F-4D97-AF65-F5344CB8AC3E}">
        <p14:creationId xmlns:p14="http://schemas.microsoft.com/office/powerpoint/2010/main" val="186319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737D9-7A9C-9C4F-BAD3-7897D5DD5D9D}" type="datetime1">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D9ECA8-18EF-9B40-A90C-4CD4A6EA7028}" type="slidenum">
              <a:t>‹#›</a:t>
            </a:fld>
            <a:endParaRPr lang="en-US"/>
          </a:p>
        </p:txBody>
      </p:sp>
    </p:spTree>
    <p:extLst>
      <p:ext uri="{BB962C8B-B14F-4D97-AF65-F5344CB8AC3E}">
        <p14:creationId xmlns:p14="http://schemas.microsoft.com/office/powerpoint/2010/main" val="2807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670F80-6DD6-C046-AF29-EF4F334EA2F0}" type="datetime1">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9ECA8-18EF-9B40-A90C-4CD4A6EA7028}" type="slidenum">
              <a:t>‹#›</a:t>
            </a:fld>
            <a:endParaRPr lang="en-US"/>
          </a:p>
        </p:txBody>
      </p:sp>
    </p:spTree>
    <p:extLst>
      <p:ext uri="{BB962C8B-B14F-4D97-AF65-F5344CB8AC3E}">
        <p14:creationId xmlns:p14="http://schemas.microsoft.com/office/powerpoint/2010/main" val="156037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1D2DF2-00BE-4B41-B814-C81ED9CC9B9C}" type="datetime1">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9ECA8-18EF-9B40-A90C-4CD4A6EA7028}" type="slidenum">
              <a:t>‹#›</a:t>
            </a:fld>
            <a:endParaRPr lang="en-US"/>
          </a:p>
        </p:txBody>
      </p:sp>
    </p:spTree>
    <p:extLst>
      <p:ext uri="{BB962C8B-B14F-4D97-AF65-F5344CB8AC3E}">
        <p14:creationId xmlns:p14="http://schemas.microsoft.com/office/powerpoint/2010/main" val="22732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36BD8-BBC7-3B42-B2E3-6B9FE97BBD43}" type="datetime1">
              <a:t>4/14/2021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9ECA8-18EF-9B40-A90C-4CD4A6EA7028}" type="slidenum">
              <a:t>‹#›</a:t>
            </a:fld>
            <a:endParaRPr lang="en-US"/>
          </a:p>
        </p:txBody>
      </p:sp>
    </p:spTree>
    <p:extLst>
      <p:ext uri="{BB962C8B-B14F-4D97-AF65-F5344CB8AC3E}">
        <p14:creationId xmlns:p14="http://schemas.microsoft.com/office/powerpoint/2010/main" val="1615735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a:solidFill>
                  <a:srgbClr val="0070C0"/>
                </a:solidFill>
              </a:rPr>
              <a:t>Final Report 2020-2021</a:t>
            </a:r>
          </a:p>
        </p:txBody>
      </p:sp>
      <p:sp>
        <p:nvSpPr>
          <p:cNvPr id="3" name="Subtitle 2"/>
          <p:cNvSpPr>
            <a:spLocks noGrp="1"/>
          </p:cNvSpPr>
          <p:nvPr>
            <p:ph type="subTitle" idx="1"/>
          </p:nvPr>
        </p:nvSpPr>
        <p:spPr/>
        <p:txBody>
          <a:bodyPr>
            <a:normAutofit/>
          </a:bodyPr>
          <a:lstStyle/>
          <a:p>
            <a:r>
              <a:rPr lang="en-US" sz="3200" b="1"/>
              <a:t>Enrollment &amp; Admissions Policy Committee</a:t>
            </a:r>
          </a:p>
          <a:p>
            <a:r>
              <a:rPr lang="en-US" sz="3200" b="1"/>
              <a:t>April 7, 2021</a:t>
            </a:r>
          </a:p>
        </p:txBody>
      </p:sp>
      <p:sp>
        <p:nvSpPr>
          <p:cNvPr id="4" name="TextBox 3">
            <a:extLst>
              <a:ext uri="{FF2B5EF4-FFF2-40B4-BE49-F238E27FC236}">
                <a16:creationId xmlns:a16="http://schemas.microsoft.com/office/drawing/2014/main" id="{C4AFABED-CAB8-E14B-9349-8DC68BBA0B63}"/>
              </a:ext>
            </a:extLst>
          </p:cNvPr>
          <p:cNvSpPr txBox="1"/>
          <p:nvPr/>
        </p:nvSpPr>
        <p:spPr>
          <a:xfrm>
            <a:off x="7809186" y="4858474"/>
            <a:ext cx="2858814" cy="1569660"/>
          </a:xfrm>
          <a:prstGeom prst="rect">
            <a:avLst/>
          </a:prstGeom>
          <a:noFill/>
        </p:spPr>
        <p:txBody>
          <a:bodyPr wrap="square" rtlCol="0">
            <a:spAutoFit/>
          </a:bodyPr>
          <a:lstStyle/>
          <a:p>
            <a:r>
              <a:rPr lang="en-US" sz="1600"/>
              <a:t>Yakov Bart (</a:t>
            </a:r>
            <a:r>
              <a:rPr lang="en-US" sz="1600">
                <a:solidFill>
                  <a:srgbClr val="0070C0"/>
                </a:solidFill>
              </a:rPr>
              <a:t>DMSB</a:t>
            </a:r>
            <a:r>
              <a:rPr lang="en-US" sz="1600"/>
              <a:t>)</a:t>
            </a:r>
          </a:p>
          <a:p>
            <a:r>
              <a:rPr lang="en-US" sz="1600"/>
              <a:t>Kelsey Kaul (</a:t>
            </a:r>
            <a:r>
              <a:rPr lang="en-US" sz="1600">
                <a:solidFill>
                  <a:srgbClr val="0070C0"/>
                </a:solidFill>
              </a:rPr>
              <a:t>COE</a:t>
            </a:r>
            <a:r>
              <a:rPr lang="en-US" sz="1600"/>
              <a:t>)</a:t>
            </a:r>
          </a:p>
          <a:p>
            <a:r>
              <a:rPr lang="en-US" sz="1600"/>
              <a:t>Ann McDonald (</a:t>
            </a:r>
            <a:r>
              <a:rPr lang="en-US" sz="1600">
                <a:solidFill>
                  <a:srgbClr val="0070C0"/>
                </a:solidFill>
              </a:rPr>
              <a:t>CAMD</a:t>
            </a:r>
            <a:r>
              <a:rPr lang="en-US" sz="1600"/>
              <a:t>)</a:t>
            </a:r>
          </a:p>
          <a:p>
            <a:r>
              <a:rPr lang="en-US" sz="1600"/>
              <a:t>Robert Painter (Chair, </a:t>
            </a:r>
            <a:r>
              <a:rPr lang="en-US" sz="1600">
                <a:solidFill>
                  <a:srgbClr val="0070C0"/>
                </a:solidFill>
              </a:rPr>
              <a:t>COS</a:t>
            </a:r>
            <a:r>
              <a:rPr lang="en-US" sz="1600"/>
              <a:t>)</a:t>
            </a:r>
          </a:p>
          <a:p>
            <a:r>
              <a:rPr lang="en-US" sz="1600"/>
              <a:t>Jane Saczynski (</a:t>
            </a:r>
            <a:r>
              <a:rPr lang="en-US" sz="1600">
                <a:solidFill>
                  <a:srgbClr val="0070C0"/>
                </a:solidFill>
              </a:rPr>
              <a:t>BCHS</a:t>
            </a:r>
            <a:r>
              <a:rPr lang="en-US" sz="1600"/>
              <a:t>)</a:t>
            </a:r>
          </a:p>
          <a:p>
            <a:r>
              <a:rPr lang="en-US" sz="1600"/>
              <a:t>David Smith (</a:t>
            </a:r>
            <a:r>
              <a:rPr lang="en-US" sz="1600">
                <a:solidFill>
                  <a:srgbClr val="0070C0"/>
                </a:solidFill>
              </a:rPr>
              <a:t>Khoury</a:t>
            </a:r>
            <a:r>
              <a:rPr lang="en-US" sz="1600"/>
              <a:t>)</a:t>
            </a:r>
          </a:p>
        </p:txBody>
      </p:sp>
    </p:spTree>
    <p:extLst>
      <p:ext uri="{BB962C8B-B14F-4D97-AF65-F5344CB8AC3E}">
        <p14:creationId xmlns:p14="http://schemas.microsoft.com/office/powerpoint/2010/main" val="208178834"/>
      </p:ext>
    </p:extLst>
  </p:cSld>
  <p:clrMapOvr>
    <a:masterClrMapping/>
  </p:clrMapOvr>
  <mc:AlternateContent xmlns:mc="http://schemas.openxmlformats.org/markup-compatibility/2006" xmlns:p14="http://schemas.microsoft.com/office/powerpoint/2010/main">
    <mc:Choice Requires="p14">
      <p:transition spd="slow" p14:dur="2000" advTm="7431"/>
    </mc:Choice>
    <mc:Fallback xmlns="">
      <p:transition spd="slow" advTm="74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a:xfrm>
            <a:off x="648929" y="629266"/>
            <a:ext cx="3505495" cy="1622321"/>
          </a:xfrm>
        </p:spPr>
        <p:txBody>
          <a:bodyPr>
            <a:normAutofit/>
          </a:bodyPr>
          <a:lstStyle/>
          <a:p>
            <a:r>
              <a:rPr lang="en-US" sz="2400" b="1"/>
              <a:t>2.2 </a:t>
            </a:r>
            <a:r>
              <a:rPr lang="en-US" sz="2400" b="1" i="1"/>
              <a:t>Combined majors present a challenge to Advisors…</a:t>
            </a:r>
            <a:endParaRPr lang="en-US" sz="2400" b="1"/>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a:xfrm>
            <a:off x="648931" y="2438400"/>
            <a:ext cx="3505494" cy="3785419"/>
          </a:xfrm>
        </p:spPr>
        <p:txBody>
          <a:bodyPr>
            <a:normAutofit/>
          </a:bodyPr>
          <a:lstStyle/>
          <a:p>
            <a:r>
              <a:rPr lang="en-US" sz="2000">
                <a:solidFill>
                  <a:srgbClr val="0070C0"/>
                </a:solidFill>
              </a:rPr>
              <a:t>Bouvé</a:t>
            </a:r>
            <a:r>
              <a:rPr lang="en-US" sz="2000"/>
              <a:t>, </a:t>
            </a:r>
            <a:r>
              <a:rPr lang="en-US" sz="2000">
                <a:solidFill>
                  <a:srgbClr val="0070C0"/>
                </a:solidFill>
              </a:rPr>
              <a:t>COE</a:t>
            </a:r>
            <a:r>
              <a:rPr lang="en-US" sz="2000"/>
              <a:t>, </a:t>
            </a:r>
            <a:r>
              <a:rPr lang="en-US" sz="2000">
                <a:solidFill>
                  <a:srgbClr val="0070C0"/>
                </a:solidFill>
              </a:rPr>
              <a:t>Khoury</a:t>
            </a:r>
            <a:r>
              <a:rPr lang="en-US" sz="2000"/>
              <a:t>, </a:t>
            </a:r>
            <a:r>
              <a:rPr lang="en-US" sz="2000">
                <a:solidFill>
                  <a:srgbClr val="0070C0"/>
                </a:solidFill>
              </a:rPr>
              <a:t>DMSB</a:t>
            </a:r>
            <a:r>
              <a:rPr lang="en-US" sz="2000"/>
              <a:t> advisors have a relatively easy time, due to small(er) numbers of programs or ‘home college’ advantages.</a:t>
            </a:r>
            <a:endParaRPr lang="en-US" sz="1600"/>
          </a:p>
          <a:p>
            <a:pPr lvl="0">
              <a:buFont typeface="Wingdings" pitchFamily="2" charset="2"/>
              <a:buChar char="Ø"/>
            </a:pPr>
            <a:endParaRPr lang="en-US" sz="1600"/>
          </a:p>
          <a:p>
            <a:pPr lvl="0">
              <a:buFont typeface="Wingdings" pitchFamily="2" charset="2"/>
              <a:buChar char="Ø"/>
            </a:pPr>
            <a:r>
              <a:rPr lang="en-US" sz="1600"/>
              <a:t>“Three combined majors are primary; we’re only talking 50 or so students” (</a:t>
            </a:r>
            <a:r>
              <a:rPr lang="en-US" sz="1600">
                <a:solidFill>
                  <a:srgbClr val="0070C0"/>
                </a:solidFill>
              </a:rPr>
              <a:t>Bouvé</a:t>
            </a:r>
            <a:r>
              <a:rPr lang="en-US" sz="1600"/>
              <a:t>)</a:t>
            </a:r>
          </a:p>
          <a:p>
            <a:pPr lvl="0">
              <a:buFont typeface="Wingdings" pitchFamily="2" charset="2"/>
              <a:buChar char="Ø"/>
            </a:pPr>
            <a:r>
              <a:rPr lang="en-US" sz="1600"/>
              <a:t>“There’s very little room for outside course choice, so there isn’t a problem” (</a:t>
            </a:r>
            <a:r>
              <a:rPr lang="en-US" sz="1600">
                <a:solidFill>
                  <a:srgbClr val="0070C0"/>
                </a:solidFill>
              </a:rPr>
              <a:t>COE</a:t>
            </a:r>
            <a:r>
              <a:rPr lang="en-US" sz="1600"/>
              <a:t>)</a:t>
            </a:r>
          </a:p>
          <a:p>
            <a:pPr marL="0" indent="0">
              <a:buNone/>
            </a:pPr>
            <a:endParaRPr lang="en-US" sz="1600"/>
          </a:p>
          <a:p>
            <a:pPr marL="0" indent="0">
              <a:buNone/>
            </a:pPr>
            <a:endParaRPr lang="en-US" sz="200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21.png">
            <a:extLst>
              <a:ext uri="{FF2B5EF4-FFF2-40B4-BE49-F238E27FC236}">
                <a16:creationId xmlns:a16="http://schemas.microsoft.com/office/drawing/2014/main" id="{6A701785-EE26-AE48-A83B-577E17C8C0F6}"/>
              </a:ext>
            </a:extLst>
          </p:cNvPr>
          <p:cNvPicPr>
            <a:picLocks noChangeAspect="1"/>
          </p:cNvPicPr>
          <p:nvPr/>
        </p:nvPicPr>
        <p:blipFill rotWithShape="1">
          <a:blip r:embed="rId2"/>
          <a:srcRect l="-257" r="-521"/>
          <a:stretch/>
        </p:blipFill>
        <p:spPr>
          <a:xfrm>
            <a:off x="5318577" y="1324257"/>
            <a:ext cx="6193901" cy="4206240"/>
          </a:xfrm>
          <a:prstGeom prst="rect">
            <a:avLst/>
          </a:prstGeom>
          <a:effectLst/>
        </p:spPr>
      </p:pic>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a:xfrm>
            <a:off x="8610600" y="6356350"/>
            <a:ext cx="2743200" cy="365125"/>
          </a:xfrm>
        </p:spPr>
        <p:txBody>
          <a:bodyPr>
            <a:normAutofit/>
          </a:bodyPr>
          <a:lstStyle/>
          <a:p>
            <a:pPr>
              <a:spcAft>
                <a:spcPts val="600"/>
              </a:spcAft>
            </a:pPr>
            <a:fld id="{65D9ECA8-18EF-9B40-A90C-4CD4A6EA7028}" type="slidenum">
              <a:rPr lang="en-US">
                <a:solidFill>
                  <a:srgbClr val="303030"/>
                </a:solidFill>
              </a:rPr>
              <a:pPr>
                <a:spcAft>
                  <a:spcPts val="600"/>
                </a:spcAft>
              </a:pPr>
              <a:t>10</a:t>
            </a:fld>
            <a:endParaRPr lang="en-US">
              <a:solidFill>
                <a:srgbClr val="303030"/>
              </a:solidFill>
            </a:endParaRPr>
          </a:p>
        </p:txBody>
      </p:sp>
    </p:spTree>
    <p:extLst>
      <p:ext uri="{BB962C8B-B14F-4D97-AF65-F5344CB8AC3E}">
        <p14:creationId xmlns:p14="http://schemas.microsoft.com/office/powerpoint/2010/main" val="1288886521"/>
      </p:ext>
    </p:extLst>
  </p:cSld>
  <p:clrMapOvr>
    <a:masterClrMapping/>
  </p:clrMapOvr>
  <mc:AlternateContent xmlns:mc="http://schemas.openxmlformats.org/markup-compatibility/2006" xmlns:p14="http://schemas.microsoft.com/office/powerpoint/2010/main">
    <mc:Choice Requires="p14">
      <p:transition spd="slow" p14:dur="2000" advTm="60296"/>
    </mc:Choice>
    <mc:Fallback xmlns="">
      <p:transition spd="slow" advTm="6029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a:xfrm>
            <a:off x="648929" y="629266"/>
            <a:ext cx="3505495" cy="1622321"/>
          </a:xfrm>
        </p:spPr>
        <p:txBody>
          <a:bodyPr>
            <a:normAutofit/>
          </a:bodyPr>
          <a:lstStyle/>
          <a:p>
            <a:r>
              <a:rPr lang="en-US" sz="2400" b="1"/>
              <a:t>2.2 </a:t>
            </a:r>
            <a:r>
              <a:rPr lang="en-US" sz="2400" b="1" i="1"/>
              <a:t>Combined majors present a challenge to Advisors…</a:t>
            </a:r>
            <a:endParaRPr lang="en-US" sz="2400" b="1"/>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a:xfrm>
            <a:off x="648931" y="2438400"/>
            <a:ext cx="3505494" cy="3785419"/>
          </a:xfrm>
        </p:spPr>
        <p:txBody>
          <a:bodyPr>
            <a:normAutofit/>
          </a:bodyPr>
          <a:lstStyle/>
          <a:p>
            <a:r>
              <a:rPr lang="en-US" sz="2000">
                <a:solidFill>
                  <a:srgbClr val="0070C0"/>
                </a:solidFill>
              </a:rPr>
              <a:t>CAMD</a:t>
            </a:r>
            <a:r>
              <a:rPr lang="en-US" sz="2000"/>
              <a:t>, </a:t>
            </a:r>
            <a:r>
              <a:rPr lang="en-US" sz="2000">
                <a:solidFill>
                  <a:srgbClr val="0070C0"/>
                </a:solidFill>
              </a:rPr>
              <a:t>CSSH</a:t>
            </a:r>
            <a:r>
              <a:rPr lang="en-US" sz="2000"/>
              <a:t>, and </a:t>
            </a:r>
            <a:r>
              <a:rPr lang="en-US" sz="2000">
                <a:solidFill>
                  <a:srgbClr val="0070C0"/>
                </a:solidFill>
              </a:rPr>
              <a:t>COS</a:t>
            </a:r>
            <a:r>
              <a:rPr lang="en-US" sz="2000"/>
              <a:t> advisors have a harder time advising students.</a:t>
            </a:r>
            <a:endParaRPr lang="en-US" sz="1600"/>
          </a:p>
          <a:p>
            <a:pPr lvl="0">
              <a:buFont typeface="Wingdings" pitchFamily="2" charset="2"/>
              <a:buChar char="Ø"/>
            </a:pPr>
            <a:endParaRPr lang="en-US" sz="1600"/>
          </a:p>
          <a:p>
            <a:pPr>
              <a:buFont typeface="Wingdings" pitchFamily="2" charset="2"/>
              <a:buChar char="Ø"/>
            </a:pPr>
            <a:r>
              <a:rPr lang="en-US" sz="1600"/>
              <a:t>“It’s hard for advisors to be experts in all the majors they advise. Advisors cannot keep up on it all....” (</a:t>
            </a:r>
            <a:r>
              <a:rPr lang="en-US" sz="1600">
                <a:solidFill>
                  <a:srgbClr val="0070C0"/>
                </a:solidFill>
              </a:rPr>
              <a:t>COS</a:t>
            </a:r>
            <a:r>
              <a:rPr lang="en-US" sz="1600"/>
              <a:t>)</a:t>
            </a:r>
          </a:p>
          <a:p>
            <a:pPr>
              <a:buFont typeface="Wingdings" pitchFamily="2" charset="2"/>
              <a:buChar char="Ø"/>
            </a:pPr>
            <a:endParaRPr lang="en-US" sz="1600"/>
          </a:p>
          <a:p>
            <a:pPr lvl="0">
              <a:buFont typeface="Wingdings" pitchFamily="2" charset="2"/>
              <a:buChar char="Ø"/>
            </a:pPr>
            <a:r>
              <a:rPr lang="en-US" sz="1600"/>
              <a:t>“The University is so complex, there are so many options for students... I don’t think advising is sustainable as it is, with the flexible student path narrative NU is presenting.” (</a:t>
            </a:r>
            <a:r>
              <a:rPr lang="en-US" sz="1600">
                <a:solidFill>
                  <a:srgbClr val="0070C0"/>
                </a:solidFill>
              </a:rPr>
              <a:t>CAMD</a:t>
            </a:r>
            <a:r>
              <a:rPr lang="en-US" sz="1600"/>
              <a:t>)</a:t>
            </a:r>
          </a:p>
          <a:p>
            <a:pPr lvl="0">
              <a:buFont typeface="Wingdings" pitchFamily="2" charset="2"/>
              <a:buChar char="Ø"/>
            </a:pPr>
            <a:endParaRPr lang="en-US" sz="1600"/>
          </a:p>
        </p:txBody>
      </p:sp>
      <p:sp>
        <p:nvSpPr>
          <p:cNvPr id="25" name="Rectangle 24">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D4CC938-D3F0-CD44-A2B9-A12AEE21F37F}"/>
              </a:ext>
            </a:extLst>
          </p:cNvPr>
          <p:cNvPicPr>
            <a:picLocks noChangeAspect="1"/>
          </p:cNvPicPr>
          <p:nvPr/>
        </p:nvPicPr>
        <p:blipFill>
          <a:blip r:embed="rId2"/>
          <a:srcRect/>
          <a:stretch/>
        </p:blipFill>
        <p:spPr>
          <a:xfrm>
            <a:off x="5226269" y="929585"/>
            <a:ext cx="6276243" cy="2103120"/>
          </a:xfrm>
          <a:prstGeom prst="rect">
            <a:avLst/>
          </a:prstGeom>
          <a:ln>
            <a:solidFill>
              <a:schemeClr val="accent5"/>
            </a:solidFill>
          </a:ln>
          <a:effectLst/>
        </p:spPr>
      </p:pic>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a:xfrm>
            <a:off x="8610600" y="6356350"/>
            <a:ext cx="2743200" cy="365125"/>
          </a:xfrm>
        </p:spPr>
        <p:txBody>
          <a:bodyPr>
            <a:normAutofit/>
          </a:bodyPr>
          <a:lstStyle/>
          <a:p>
            <a:pPr>
              <a:spcAft>
                <a:spcPts val="600"/>
              </a:spcAft>
            </a:pPr>
            <a:fld id="{65D9ECA8-18EF-9B40-A90C-4CD4A6EA7028}" type="slidenum">
              <a:rPr lang="en-US">
                <a:solidFill>
                  <a:srgbClr val="303030"/>
                </a:solidFill>
              </a:rPr>
              <a:pPr>
                <a:spcAft>
                  <a:spcPts val="600"/>
                </a:spcAft>
              </a:pPr>
              <a:t>11</a:t>
            </a:fld>
            <a:endParaRPr lang="en-US">
              <a:solidFill>
                <a:srgbClr val="303030"/>
              </a:solidFill>
            </a:endParaRPr>
          </a:p>
        </p:txBody>
      </p:sp>
      <p:pic>
        <p:nvPicPr>
          <p:cNvPr id="6" name="Picture 5" descr="Chart&#10;&#10;Description automatically generated">
            <a:extLst>
              <a:ext uri="{FF2B5EF4-FFF2-40B4-BE49-F238E27FC236}">
                <a16:creationId xmlns:a16="http://schemas.microsoft.com/office/drawing/2014/main" id="{0AD183B2-A424-4F48-B3DB-7D5C41A23A5E}"/>
              </a:ext>
            </a:extLst>
          </p:cNvPr>
          <p:cNvPicPr>
            <a:picLocks noChangeAspect="1"/>
          </p:cNvPicPr>
          <p:nvPr/>
        </p:nvPicPr>
        <p:blipFill>
          <a:blip r:embed="rId3"/>
          <a:stretch>
            <a:fillRect/>
          </a:stretch>
        </p:blipFill>
        <p:spPr>
          <a:xfrm>
            <a:off x="5226269" y="3404506"/>
            <a:ext cx="6091796" cy="2468880"/>
          </a:xfrm>
          <a:prstGeom prst="rect">
            <a:avLst/>
          </a:prstGeom>
          <a:ln>
            <a:solidFill>
              <a:schemeClr val="accent5"/>
            </a:solidFill>
          </a:ln>
        </p:spPr>
      </p:pic>
    </p:spTree>
    <p:extLst>
      <p:ext uri="{BB962C8B-B14F-4D97-AF65-F5344CB8AC3E}">
        <p14:creationId xmlns:p14="http://schemas.microsoft.com/office/powerpoint/2010/main" val="3684722104"/>
      </p:ext>
    </p:extLst>
  </p:cSld>
  <p:clrMapOvr>
    <a:masterClrMapping/>
  </p:clrMapOvr>
  <mc:AlternateContent xmlns:mc="http://schemas.openxmlformats.org/markup-compatibility/2006" xmlns:p14="http://schemas.microsoft.com/office/powerpoint/2010/main">
    <mc:Choice Requires="p14">
      <p:transition spd="slow" p14:dur="2000" advTm="53979"/>
    </mc:Choice>
    <mc:Fallback xmlns="">
      <p:transition spd="slow" advTm="5397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a:xfrm>
            <a:off x="648929" y="629266"/>
            <a:ext cx="3505495" cy="1622321"/>
          </a:xfrm>
        </p:spPr>
        <p:txBody>
          <a:bodyPr>
            <a:normAutofit/>
          </a:bodyPr>
          <a:lstStyle/>
          <a:p>
            <a:r>
              <a:rPr lang="en-US" sz="2400" b="1"/>
              <a:t>2.3 </a:t>
            </a:r>
            <a:r>
              <a:rPr lang="en-US" sz="2400" b="1" i="1"/>
              <a:t>‘Home college’ issue to be investigated…</a:t>
            </a:r>
            <a:endParaRPr lang="en-US" sz="2400" b="1"/>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a:xfrm>
            <a:off x="648931" y="2112580"/>
            <a:ext cx="3505494" cy="4111240"/>
          </a:xfrm>
        </p:spPr>
        <p:txBody>
          <a:bodyPr>
            <a:normAutofit/>
          </a:bodyPr>
          <a:lstStyle/>
          <a:p>
            <a:r>
              <a:rPr lang="en-US" sz="2000"/>
              <a:t>Students often have the choice of which side of a major is the home college for advising purposes. Various problems arise:</a:t>
            </a:r>
          </a:p>
          <a:p>
            <a:pPr lvl="1">
              <a:buFont typeface="Wingdings" pitchFamily="2" charset="2"/>
              <a:buChar char="Ø"/>
            </a:pPr>
            <a:endParaRPr lang="en-US" sz="1100"/>
          </a:p>
          <a:p>
            <a:pPr>
              <a:buFont typeface="Wingdings" pitchFamily="2" charset="2"/>
              <a:buChar char="Ø"/>
            </a:pPr>
            <a:r>
              <a:rPr lang="en-US" sz="1600">
                <a:solidFill>
                  <a:srgbClr val="0070C0"/>
                </a:solidFill>
              </a:rPr>
              <a:t>CAMD</a:t>
            </a:r>
            <a:r>
              <a:rPr lang="en-US" sz="1600"/>
              <a:t>, </a:t>
            </a:r>
            <a:r>
              <a:rPr lang="en-US" sz="1600">
                <a:solidFill>
                  <a:srgbClr val="0070C0"/>
                </a:solidFill>
              </a:rPr>
              <a:t>COS</a:t>
            </a:r>
            <a:r>
              <a:rPr lang="en-US" sz="1600"/>
              <a:t>, </a:t>
            </a:r>
            <a:r>
              <a:rPr lang="en-US" sz="1600">
                <a:solidFill>
                  <a:srgbClr val="0070C0"/>
                </a:solidFill>
              </a:rPr>
              <a:t>CSSH</a:t>
            </a:r>
            <a:r>
              <a:rPr lang="en-US" sz="1600"/>
              <a:t> have “hidden work” in their caseloads, e.g. advisors do extra advising for students housed in other colleges.</a:t>
            </a:r>
          </a:p>
          <a:p>
            <a:pPr marL="457200" lvl="1" indent="0">
              <a:buNone/>
            </a:pPr>
            <a:endParaRPr lang="en-US" sz="1100"/>
          </a:p>
          <a:p>
            <a:pPr>
              <a:buFont typeface="Wingdings" pitchFamily="2" charset="2"/>
              <a:buChar char="Ø"/>
            </a:pPr>
            <a:r>
              <a:rPr lang="en-US" sz="1600"/>
              <a:t>Students game the system in various ways, for NU-In sites, co-op cycles, degrees on diplomas.</a:t>
            </a:r>
          </a:p>
          <a:p>
            <a:endParaRPr lang="en-US" sz="110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art&#10;&#10;Description automatically generated">
            <a:extLst>
              <a:ext uri="{FF2B5EF4-FFF2-40B4-BE49-F238E27FC236}">
                <a16:creationId xmlns:a16="http://schemas.microsoft.com/office/drawing/2014/main" id="{C7255B1C-D72B-1C46-B458-2F55B1648E3B}"/>
              </a:ext>
            </a:extLst>
          </p:cNvPr>
          <p:cNvPicPr>
            <a:picLocks noChangeAspect="1"/>
          </p:cNvPicPr>
          <p:nvPr/>
        </p:nvPicPr>
        <p:blipFill>
          <a:blip r:embed="rId2"/>
          <a:stretch>
            <a:fillRect/>
          </a:stretch>
        </p:blipFill>
        <p:spPr>
          <a:xfrm>
            <a:off x="5405862" y="929355"/>
            <a:ext cx="6019331" cy="4996043"/>
          </a:xfrm>
          <a:prstGeom prst="rect">
            <a:avLst/>
          </a:prstGeom>
          <a:effectLst/>
        </p:spPr>
      </p:pic>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a:xfrm>
            <a:off x="8610600" y="6356350"/>
            <a:ext cx="2743200" cy="365125"/>
          </a:xfrm>
        </p:spPr>
        <p:txBody>
          <a:bodyPr>
            <a:normAutofit/>
          </a:bodyPr>
          <a:lstStyle/>
          <a:p>
            <a:pPr>
              <a:spcAft>
                <a:spcPts val="600"/>
              </a:spcAft>
            </a:pPr>
            <a:fld id="{65D9ECA8-18EF-9B40-A90C-4CD4A6EA7028}" type="slidenum">
              <a:rPr lang="en-US">
                <a:solidFill>
                  <a:srgbClr val="303030"/>
                </a:solidFill>
              </a:rPr>
              <a:pPr>
                <a:spcAft>
                  <a:spcPts val="600"/>
                </a:spcAft>
              </a:pPr>
              <a:t>12</a:t>
            </a:fld>
            <a:endParaRPr lang="en-US">
              <a:solidFill>
                <a:srgbClr val="303030"/>
              </a:solidFill>
            </a:endParaRPr>
          </a:p>
        </p:txBody>
      </p:sp>
    </p:spTree>
    <p:extLst>
      <p:ext uri="{BB962C8B-B14F-4D97-AF65-F5344CB8AC3E}">
        <p14:creationId xmlns:p14="http://schemas.microsoft.com/office/powerpoint/2010/main" val="1867520867"/>
      </p:ext>
    </p:extLst>
  </p:cSld>
  <p:clrMapOvr>
    <a:masterClrMapping/>
  </p:clrMapOvr>
  <mc:AlternateContent xmlns:mc="http://schemas.openxmlformats.org/markup-compatibility/2006" xmlns:p14="http://schemas.microsoft.com/office/powerpoint/2010/main">
    <mc:Choice Requires="p14">
      <p:transition spd="slow" p14:dur="2000" advTm="108958"/>
    </mc:Choice>
    <mc:Fallback xmlns="">
      <p:transition spd="slow" advTm="10895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2.3 </a:t>
            </a:r>
            <a:r>
              <a:rPr lang="en-US" sz="3200" b="1" i="1"/>
              <a:t>‘Home college’  issue to be investigated…</a:t>
            </a:r>
            <a:endParaRPr lang="en-US" sz="3200" b="1">
              <a:solidFill>
                <a:srgbClr val="0070C0"/>
              </a:solidFill>
            </a:endParaRP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lstStyle/>
          <a:p>
            <a:r>
              <a:rPr lang="en-US"/>
              <a:t>The ‘home college’ issue plays out in student-advising experiences being inconsistent and adversely in advisor workload across units. </a:t>
            </a:r>
          </a:p>
          <a:p>
            <a:endParaRPr lang="en-US"/>
          </a:p>
          <a:p>
            <a:r>
              <a:rPr lang="en-US" b="1" i="1"/>
              <a:t>We make a recommendation below that SAC assign next year’s EAPC a charge to investigate the impact of home college choice on students and advisors at Northeastern.</a:t>
            </a:r>
            <a:r>
              <a:rPr lang="en-US">
                <a:effectLst/>
              </a:rPr>
              <a:t> </a:t>
            </a:r>
            <a:endParaRPr lang="en-US"/>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13</a:t>
            </a:fld>
            <a:endParaRPr lang="en-US"/>
          </a:p>
        </p:txBody>
      </p:sp>
    </p:spTree>
    <p:extLst>
      <p:ext uri="{BB962C8B-B14F-4D97-AF65-F5344CB8AC3E}">
        <p14:creationId xmlns:p14="http://schemas.microsoft.com/office/powerpoint/2010/main" val="2658713966"/>
      </p:ext>
    </p:extLst>
  </p:cSld>
  <p:clrMapOvr>
    <a:masterClrMapping/>
  </p:clrMapOvr>
  <mc:AlternateContent xmlns:mc="http://schemas.openxmlformats.org/markup-compatibility/2006" xmlns:p14="http://schemas.microsoft.com/office/powerpoint/2010/main">
    <mc:Choice Requires="p14">
      <p:transition spd="slow" p14:dur="2000" advTm="38740"/>
    </mc:Choice>
    <mc:Fallback xmlns="">
      <p:transition spd="slow" advTm="3874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a:xfrm>
            <a:off x="648929" y="629266"/>
            <a:ext cx="3505495" cy="1622321"/>
          </a:xfrm>
        </p:spPr>
        <p:txBody>
          <a:bodyPr>
            <a:normAutofit/>
          </a:bodyPr>
          <a:lstStyle/>
          <a:p>
            <a:r>
              <a:rPr lang="en-US" sz="2400" b="1"/>
              <a:t>2.4 </a:t>
            </a:r>
            <a:r>
              <a:rPr lang="en-US" sz="2400" b="1" i="1"/>
              <a:t>Advisors’ caseloads are too high…</a:t>
            </a:r>
            <a:endParaRPr lang="en-US" sz="2400" b="1"/>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a:xfrm>
            <a:off x="648931" y="2438400"/>
            <a:ext cx="3505494" cy="3785419"/>
          </a:xfrm>
        </p:spPr>
        <p:txBody>
          <a:bodyPr>
            <a:normAutofit/>
          </a:bodyPr>
          <a:lstStyle/>
          <a:p>
            <a:r>
              <a:rPr lang="en-US" sz="2000"/>
              <a:t>NU Advisors have large, unmanageable caseloads, along with teaching responsibilities and peer-mentoring roles.</a:t>
            </a:r>
          </a:p>
          <a:p>
            <a:pPr>
              <a:buFont typeface="Wingdings" pitchFamily="2" charset="2"/>
              <a:buChar char="Ø"/>
            </a:pPr>
            <a:endParaRPr lang="en-US" sz="1600"/>
          </a:p>
          <a:p>
            <a:pPr>
              <a:buFont typeface="Wingdings" pitchFamily="2" charset="2"/>
              <a:buChar char="Ø"/>
            </a:pPr>
            <a:r>
              <a:rPr lang="en-US" sz="1600"/>
              <a:t>National Association of College Academic Advisors (</a:t>
            </a:r>
            <a:r>
              <a:rPr lang="en-US" sz="1600">
                <a:solidFill>
                  <a:srgbClr val="0070C0"/>
                </a:solidFill>
              </a:rPr>
              <a:t>NACADA</a:t>
            </a:r>
            <a:r>
              <a:rPr lang="en-US" sz="1600"/>
              <a:t>) recommends that advisors should handle no more than</a:t>
            </a:r>
            <a:r>
              <a:rPr lang="en-US" sz="1600">
                <a:solidFill>
                  <a:srgbClr val="0070C0"/>
                </a:solidFill>
              </a:rPr>
              <a:t> ~250 </a:t>
            </a:r>
            <a:r>
              <a:rPr lang="en-US" sz="1600"/>
              <a:t>students per advisor. </a:t>
            </a:r>
          </a:p>
          <a:p>
            <a:pPr>
              <a:buFont typeface="Wingdings" pitchFamily="2" charset="2"/>
              <a:buChar char="Ø"/>
            </a:pPr>
            <a:endParaRPr lang="en-US" sz="1600" b="1"/>
          </a:p>
          <a:p>
            <a:pPr>
              <a:buFont typeface="Wingdings" pitchFamily="2" charset="2"/>
              <a:buChar char="Ø"/>
            </a:pPr>
            <a:r>
              <a:rPr lang="en-US" sz="1600" b="1" i="1">
                <a:solidFill>
                  <a:srgbClr val="0070C0"/>
                </a:solidFill>
              </a:rPr>
              <a:t>Every NU advising unit exceeds the recommendation.</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2FBF2530-37D0-D344-99C4-4870D5769A06}"/>
              </a:ext>
            </a:extLst>
          </p:cNvPr>
          <p:cNvPicPr>
            <a:picLocks noChangeAspect="1"/>
          </p:cNvPicPr>
          <p:nvPr/>
        </p:nvPicPr>
        <p:blipFill>
          <a:blip r:embed="rId2"/>
          <a:stretch>
            <a:fillRect/>
          </a:stretch>
        </p:blipFill>
        <p:spPr>
          <a:xfrm>
            <a:off x="5145486" y="2251587"/>
            <a:ext cx="6540083" cy="2468880"/>
          </a:xfrm>
          <a:prstGeom prst="rect">
            <a:avLst/>
          </a:prstGeom>
          <a:effectLst/>
        </p:spPr>
      </p:pic>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a:xfrm>
            <a:off x="8610600" y="6356350"/>
            <a:ext cx="2743200" cy="365125"/>
          </a:xfrm>
        </p:spPr>
        <p:txBody>
          <a:bodyPr>
            <a:normAutofit/>
          </a:bodyPr>
          <a:lstStyle/>
          <a:p>
            <a:pPr>
              <a:spcAft>
                <a:spcPts val="600"/>
              </a:spcAft>
            </a:pPr>
            <a:fld id="{65D9ECA8-18EF-9B40-A90C-4CD4A6EA7028}" type="slidenum">
              <a:rPr lang="en-US">
                <a:solidFill>
                  <a:srgbClr val="303030"/>
                </a:solidFill>
              </a:rPr>
              <a:pPr>
                <a:spcAft>
                  <a:spcPts val="600"/>
                </a:spcAft>
              </a:pPr>
              <a:t>14</a:t>
            </a:fld>
            <a:endParaRPr lang="en-US">
              <a:solidFill>
                <a:srgbClr val="303030"/>
              </a:solidFill>
            </a:endParaRPr>
          </a:p>
        </p:txBody>
      </p:sp>
    </p:spTree>
    <p:extLst>
      <p:ext uri="{BB962C8B-B14F-4D97-AF65-F5344CB8AC3E}">
        <p14:creationId xmlns:p14="http://schemas.microsoft.com/office/powerpoint/2010/main" val="2657963329"/>
      </p:ext>
    </p:extLst>
  </p:cSld>
  <p:clrMapOvr>
    <a:masterClrMapping/>
  </p:clrMapOvr>
  <mc:AlternateContent xmlns:mc="http://schemas.openxmlformats.org/markup-compatibility/2006" xmlns:p14="http://schemas.microsoft.com/office/powerpoint/2010/main">
    <mc:Choice Requires="p14">
      <p:transition spd="slow" p14:dur="2000" advTm="74549"/>
    </mc:Choice>
    <mc:Fallback xmlns="">
      <p:transition spd="slow" advTm="7454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a:xfrm>
            <a:off x="648929" y="629266"/>
            <a:ext cx="3505495" cy="1622321"/>
          </a:xfrm>
        </p:spPr>
        <p:txBody>
          <a:bodyPr>
            <a:normAutofit/>
          </a:bodyPr>
          <a:lstStyle/>
          <a:p>
            <a:r>
              <a:rPr lang="en-US" sz="2400" b="1"/>
              <a:t>2.4 </a:t>
            </a:r>
            <a:r>
              <a:rPr lang="en-US" sz="2400" b="1" i="1"/>
              <a:t>Advisors’ caseloads are too high…</a:t>
            </a:r>
            <a:endParaRPr lang="en-US" sz="2400" b="1"/>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a:xfrm>
            <a:off x="648931" y="2438400"/>
            <a:ext cx="3505494" cy="3785419"/>
          </a:xfrm>
        </p:spPr>
        <p:txBody>
          <a:bodyPr>
            <a:normAutofit/>
          </a:bodyPr>
          <a:lstStyle/>
          <a:p>
            <a:pPr>
              <a:buFont typeface="Wingdings" pitchFamily="2" charset="2"/>
              <a:buChar char="Ø"/>
            </a:pPr>
            <a:r>
              <a:rPr lang="en-US" sz="1600">
                <a:solidFill>
                  <a:srgbClr val="0070C0"/>
                </a:solidFill>
              </a:rPr>
              <a:t>COS</a:t>
            </a:r>
            <a:r>
              <a:rPr lang="en-US" sz="1600"/>
              <a:t> advisors are handling </a:t>
            </a:r>
            <a:r>
              <a:rPr lang="en-US" sz="1600">
                <a:solidFill>
                  <a:srgbClr val="0070C0"/>
                </a:solidFill>
              </a:rPr>
              <a:t>~330 </a:t>
            </a:r>
            <a:r>
              <a:rPr lang="en-US" sz="1600"/>
              <a:t>students, plus teach </a:t>
            </a:r>
            <a:r>
              <a:rPr lang="en-US" sz="1600">
                <a:solidFill>
                  <a:srgbClr val="0070C0"/>
                </a:solidFill>
              </a:rPr>
              <a:t>3</a:t>
            </a:r>
            <a:r>
              <a:rPr lang="en-US" sz="1600"/>
              <a:t> sections of e.g. BIO 1000 or LING 1000 with </a:t>
            </a:r>
            <a:r>
              <a:rPr lang="en-US" sz="1600">
                <a:solidFill>
                  <a:srgbClr val="0070C0"/>
                </a:solidFill>
              </a:rPr>
              <a:t>19+</a:t>
            </a:r>
            <a:r>
              <a:rPr lang="en-US" sz="1600"/>
              <a:t> students.</a:t>
            </a:r>
          </a:p>
          <a:p>
            <a:pPr>
              <a:buFont typeface="Wingdings" pitchFamily="2" charset="2"/>
              <a:buChar char="Ø"/>
            </a:pPr>
            <a:endParaRPr lang="en-US" sz="1600"/>
          </a:p>
          <a:p>
            <a:pPr>
              <a:buFont typeface="Wingdings" pitchFamily="2" charset="2"/>
              <a:buChar char="Ø"/>
            </a:pPr>
            <a:r>
              <a:rPr lang="en-US" sz="1600"/>
              <a:t>Units such as </a:t>
            </a:r>
            <a:r>
              <a:rPr lang="en-US" sz="1600">
                <a:solidFill>
                  <a:srgbClr val="0070C0"/>
                </a:solidFill>
              </a:rPr>
              <a:t>CSSH</a:t>
            </a:r>
            <a:r>
              <a:rPr lang="en-US" sz="1600"/>
              <a:t> have had explicit discussions with about expected hours of staff because advisors are working to the point of burnout.</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2FBF2530-37D0-D344-99C4-4870D5769A06}"/>
              </a:ext>
            </a:extLst>
          </p:cNvPr>
          <p:cNvPicPr>
            <a:picLocks noChangeAspect="1"/>
          </p:cNvPicPr>
          <p:nvPr/>
        </p:nvPicPr>
        <p:blipFill>
          <a:blip r:embed="rId2"/>
          <a:stretch>
            <a:fillRect/>
          </a:stretch>
        </p:blipFill>
        <p:spPr>
          <a:xfrm>
            <a:off x="5145486" y="2251587"/>
            <a:ext cx="6540083" cy="2468880"/>
          </a:xfrm>
          <a:prstGeom prst="rect">
            <a:avLst/>
          </a:prstGeom>
          <a:effectLst/>
        </p:spPr>
      </p:pic>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a:xfrm>
            <a:off x="8610600" y="6356350"/>
            <a:ext cx="2743200" cy="365125"/>
          </a:xfrm>
        </p:spPr>
        <p:txBody>
          <a:bodyPr>
            <a:normAutofit/>
          </a:bodyPr>
          <a:lstStyle/>
          <a:p>
            <a:pPr>
              <a:spcAft>
                <a:spcPts val="600"/>
              </a:spcAft>
            </a:pPr>
            <a:fld id="{65D9ECA8-18EF-9B40-A90C-4CD4A6EA7028}" type="slidenum">
              <a:rPr lang="en-US">
                <a:solidFill>
                  <a:srgbClr val="303030"/>
                </a:solidFill>
              </a:rPr>
              <a:pPr>
                <a:spcAft>
                  <a:spcPts val="600"/>
                </a:spcAft>
              </a:pPr>
              <a:t>15</a:t>
            </a:fld>
            <a:endParaRPr lang="en-US">
              <a:solidFill>
                <a:srgbClr val="303030"/>
              </a:solidFill>
            </a:endParaRPr>
          </a:p>
        </p:txBody>
      </p:sp>
    </p:spTree>
    <p:extLst>
      <p:ext uri="{BB962C8B-B14F-4D97-AF65-F5344CB8AC3E}">
        <p14:creationId xmlns:p14="http://schemas.microsoft.com/office/powerpoint/2010/main" val="3999234950"/>
      </p:ext>
    </p:extLst>
  </p:cSld>
  <p:clrMapOvr>
    <a:masterClrMapping/>
  </p:clrMapOvr>
  <mc:AlternateContent xmlns:mc="http://schemas.openxmlformats.org/markup-compatibility/2006" xmlns:p14="http://schemas.microsoft.com/office/powerpoint/2010/main">
    <mc:Choice Requires="p14">
      <p:transition spd="slow" p14:dur="2000" advTm="54767"/>
    </mc:Choice>
    <mc:Fallback xmlns="">
      <p:transition spd="slow" advTm="5476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2.4 </a:t>
            </a:r>
            <a:r>
              <a:rPr lang="en-US" sz="3200" b="1" i="1"/>
              <a:t>Advisors’ caseloads are too high…</a:t>
            </a:r>
            <a:endParaRPr lang="en-US" sz="3200" b="1">
              <a:solidFill>
                <a:srgbClr val="0070C0"/>
              </a:solidFill>
            </a:endParaRP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lstStyle/>
          <a:p>
            <a:r>
              <a:rPr lang="en-US"/>
              <a:t>Advisors reported high caseloads result in poorer quality advising:</a:t>
            </a:r>
          </a:p>
          <a:p>
            <a:pPr lvl="1">
              <a:buFont typeface="Wingdings" pitchFamily="2" charset="2"/>
              <a:buChar char="Ø"/>
            </a:pPr>
            <a:endParaRPr lang="en-US" sz="2000"/>
          </a:p>
          <a:p>
            <a:pPr lvl="1">
              <a:buFont typeface="Wingdings" pitchFamily="2" charset="2"/>
              <a:buChar char="Ø"/>
            </a:pPr>
            <a:r>
              <a:rPr lang="en-US" sz="2000" i="1"/>
              <a:t>“If we had more staff, I could give more proactive advising rather than reactionary advising” </a:t>
            </a:r>
            <a:r>
              <a:rPr lang="en-US" sz="2000"/>
              <a:t>(</a:t>
            </a:r>
            <a:r>
              <a:rPr lang="en-US" sz="2000">
                <a:solidFill>
                  <a:srgbClr val="0070C0"/>
                </a:solidFill>
              </a:rPr>
              <a:t>Bouvé</a:t>
            </a:r>
            <a:r>
              <a:rPr lang="en-US" sz="2000"/>
              <a:t>)</a:t>
            </a:r>
          </a:p>
          <a:p>
            <a:pPr lvl="1">
              <a:buFont typeface="Wingdings" pitchFamily="2" charset="2"/>
              <a:buChar char="Ø"/>
            </a:pPr>
            <a:endParaRPr lang="en-US" sz="2000"/>
          </a:p>
          <a:p>
            <a:pPr lvl="1">
              <a:buFont typeface="Wingdings" pitchFamily="2" charset="2"/>
              <a:buChar char="Ø"/>
            </a:pPr>
            <a:r>
              <a:rPr lang="en-US" sz="2000" i="1"/>
              <a:t>“Students want personal relationships with advisors, but they cannot get it” </a:t>
            </a:r>
            <a:r>
              <a:rPr lang="en-US" sz="2000"/>
              <a:t>(</a:t>
            </a:r>
            <a:r>
              <a:rPr lang="en-US" sz="2000">
                <a:solidFill>
                  <a:srgbClr val="0070C0"/>
                </a:solidFill>
              </a:rPr>
              <a:t>CAMD</a:t>
            </a:r>
            <a:r>
              <a:rPr lang="en-US" sz="2000"/>
              <a:t>)</a:t>
            </a:r>
          </a:p>
          <a:p>
            <a:endParaRPr lang="en-US"/>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16</a:t>
            </a:fld>
            <a:endParaRPr lang="en-US"/>
          </a:p>
        </p:txBody>
      </p:sp>
    </p:spTree>
    <p:extLst>
      <p:ext uri="{BB962C8B-B14F-4D97-AF65-F5344CB8AC3E}">
        <p14:creationId xmlns:p14="http://schemas.microsoft.com/office/powerpoint/2010/main" val="2816049499"/>
      </p:ext>
    </p:extLst>
  </p:cSld>
  <p:clrMapOvr>
    <a:masterClrMapping/>
  </p:clrMapOvr>
  <mc:AlternateContent xmlns:mc="http://schemas.openxmlformats.org/markup-compatibility/2006" xmlns:p14="http://schemas.microsoft.com/office/powerpoint/2010/main">
    <mc:Choice Requires="p14">
      <p:transition spd="slow" p14:dur="2000" advTm="44958"/>
    </mc:Choice>
    <mc:Fallback xmlns="">
      <p:transition spd="slow" advTm="4495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2.4 </a:t>
            </a:r>
            <a:r>
              <a:rPr lang="en-US" sz="3200" b="1" i="1"/>
              <a:t>Advisors’ caseloads are too high…</a:t>
            </a:r>
            <a:endParaRPr lang="en-US" sz="3200" b="1">
              <a:solidFill>
                <a:srgbClr val="0070C0"/>
              </a:solidFill>
            </a:endParaRP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lstStyle/>
          <a:p>
            <a:r>
              <a:rPr lang="en-US"/>
              <a:t>Most College advising teams are manifestly understaffed by at least 1-2 advisors.</a:t>
            </a:r>
          </a:p>
          <a:p>
            <a:pPr lvl="1">
              <a:buFont typeface="Wingdings" pitchFamily="2" charset="2"/>
              <a:buChar char="Ø"/>
            </a:pPr>
            <a:endParaRPr lang="en-US" sz="2000"/>
          </a:p>
          <a:p>
            <a:pPr lvl="1">
              <a:buFont typeface="Wingdings" pitchFamily="2" charset="2"/>
              <a:buChar char="Ø"/>
            </a:pPr>
            <a:r>
              <a:rPr lang="en-US" sz="2000"/>
              <a:t>The EAPC heard numerous off-the-record reports that leaderership was non-receptive to concerns about the increased number of students-per-advisor or the issue of advisor burn-out.</a:t>
            </a:r>
          </a:p>
          <a:p>
            <a:pPr lvl="1">
              <a:buFont typeface="Wingdings" pitchFamily="2" charset="2"/>
              <a:buChar char="Ø"/>
            </a:pPr>
            <a:endParaRPr lang="en-US" sz="2000"/>
          </a:p>
          <a:p>
            <a:pPr lvl="1">
              <a:buFont typeface="Wingdings" pitchFamily="2" charset="2"/>
              <a:buChar char="Ø"/>
            </a:pPr>
            <a:r>
              <a:rPr lang="en-US" sz="2000" i="1"/>
              <a:t>“We send these concerns up the chain, but the issues are sent back down with the ‘</a:t>
            </a:r>
            <a:r>
              <a:rPr lang="en-US" sz="2000"/>
              <a:t>Just deal with it’ </a:t>
            </a:r>
            <a:r>
              <a:rPr lang="en-US" sz="2000" i="1"/>
              <a:t>line... Advisors feel powerless.” </a:t>
            </a:r>
            <a:r>
              <a:rPr lang="en-US" sz="2000"/>
              <a:t>(</a:t>
            </a:r>
            <a:r>
              <a:rPr lang="en-US" sz="2000">
                <a:solidFill>
                  <a:srgbClr val="0070C0"/>
                </a:solidFill>
              </a:rPr>
              <a:t>unit redacted</a:t>
            </a:r>
            <a:r>
              <a:rPr lang="en-US" sz="2000"/>
              <a:t>)</a:t>
            </a:r>
          </a:p>
          <a:p>
            <a:pPr lvl="1">
              <a:buFont typeface="Wingdings" pitchFamily="2" charset="2"/>
              <a:buChar char="Ø"/>
            </a:pPr>
            <a:endParaRPr lang="en-US" sz="2000"/>
          </a:p>
          <a:p>
            <a:pPr lvl="1">
              <a:buFont typeface="Wingdings" pitchFamily="2" charset="2"/>
              <a:buChar char="Ø"/>
            </a:pPr>
            <a:r>
              <a:rPr lang="en-US" sz="2000" i="1"/>
              <a:t>“Over-enrollment is killing us.” </a:t>
            </a:r>
            <a:r>
              <a:rPr lang="en-US" sz="2000"/>
              <a:t>(</a:t>
            </a:r>
            <a:r>
              <a:rPr lang="en-US" sz="2000">
                <a:solidFill>
                  <a:srgbClr val="0070C0"/>
                </a:solidFill>
              </a:rPr>
              <a:t>unit redacted</a:t>
            </a:r>
            <a:r>
              <a:rPr lang="en-US" sz="2000"/>
              <a:t>)</a:t>
            </a:r>
          </a:p>
          <a:p>
            <a:pPr lvl="1">
              <a:buFont typeface="Wingdings" pitchFamily="2" charset="2"/>
              <a:buChar char="Ø"/>
            </a:pPr>
            <a:endParaRPr lang="en-US"/>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17</a:t>
            </a:fld>
            <a:endParaRPr lang="en-US"/>
          </a:p>
        </p:txBody>
      </p:sp>
    </p:spTree>
    <p:extLst>
      <p:ext uri="{BB962C8B-B14F-4D97-AF65-F5344CB8AC3E}">
        <p14:creationId xmlns:p14="http://schemas.microsoft.com/office/powerpoint/2010/main" val="3579247679"/>
      </p:ext>
    </p:extLst>
  </p:cSld>
  <p:clrMapOvr>
    <a:masterClrMapping/>
  </p:clrMapOvr>
  <mc:AlternateContent xmlns:mc="http://schemas.openxmlformats.org/markup-compatibility/2006" xmlns:p14="http://schemas.microsoft.com/office/powerpoint/2010/main">
    <mc:Choice Requires="p14">
      <p:transition spd="slow" p14:dur="2000" advTm="61961"/>
    </mc:Choice>
    <mc:Fallback xmlns="">
      <p:transition spd="slow" advTm="6196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2.5 </a:t>
            </a:r>
            <a:r>
              <a:rPr lang="en-US" sz="3200" b="1" i="1"/>
              <a:t>Advisors are drawn into a mental-health triage role…</a:t>
            </a:r>
            <a:endParaRPr lang="en-US" sz="3200" b="1">
              <a:solidFill>
                <a:srgbClr val="0070C0"/>
              </a:solidFill>
            </a:endParaRP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lstStyle/>
          <a:p>
            <a:r>
              <a:rPr lang="en-US"/>
              <a:t>There was a consensus that the University does not understand the expanded role which advisors play in being ‘point person’ for students with mental health issues.</a:t>
            </a:r>
          </a:p>
          <a:p>
            <a:pPr marL="457200" lvl="1" indent="0">
              <a:buNone/>
            </a:pPr>
            <a:endParaRPr lang="en-US" sz="2000"/>
          </a:p>
          <a:p>
            <a:pPr lvl="1">
              <a:buFont typeface="Wingdings" pitchFamily="2" charset="2"/>
              <a:buChar char="Ø"/>
            </a:pPr>
            <a:r>
              <a:rPr lang="en-US" sz="2000"/>
              <a:t>“Advisors are not counselors, but our referrals to WeCare are turned back to us” (</a:t>
            </a:r>
            <a:r>
              <a:rPr lang="en-US" sz="2000">
                <a:solidFill>
                  <a:srgbClr val="0070C0"/>
                </a:solidFill>
              </a:rPr>
              <a:t>Bouvé</a:t>
            </a:r>
            <a:r>
              <a:rPr lang="en-US" sz="2000"/>
              <a:t>)</a:t>
            </a:r>
          </a:p>
          <a:p>
            <a:pPr lvl="1">
              <a:buFont typeface="Wingdings" pitchFamily="2" charset="2"/>
              <a:buChar char="Ø"/>
            </a:pPr>
            <a:endParaRPr lang="en-US" sz="2000"/>
          </a:p>
          <a:p>
            <a:pPr lvl="1">
              <a:buFont typeface="Wingdings" pitchFamily="2" charset="2"/>
              <a:buChar char="Ø"/>
            </a:pPr>
            <a:r>
              <a:rPr lang="en-US" sz="2000"/>
              <a:t>“The burden is on the advisor who may or may not be trained for this” (</a:t>
            </a:r>
            <a:r>
              <a:rPr lang="en-US" sz="2000">
                <a:solidFill>
                  <a:srgbClr val="0070C0"/>
                </a:solidFill>
              </a:rPr>
              <a:t>COS</a:t>
            </a:r>
            <a:r>
              <a:rPr lang="en-US" sz="2000"/>
              <a:t>)</a:t>
            </a:r>
          </a:p>
          <a:p>
            <a:pPr lvl="1">
              <a:buFont typeface="Wingdings" pitchFamily="2" charset="2"/>
              <a:buChar char="Ø"/>
            </a:pPr>
            <a:endParaRPr lang="en-US" sz="2000"/>
          </a:p>
          <a:p>
            <a:pPr lvl="1">
              <a:buFont typeface="Wingdings" pitchFamily="2" charset="2"/>
              <a:buChar char="Ø"/>
            </a:pPr>
            <a:r>
              <a:rPr lang="en-US" sz="2000"/>
              <a:t>“We’ve been dealing with more mental health issues, financial health issues… talk about food insecurity, homelessness… factors which are not strictly in the academic area are on the rise” (</a:t>
            </a:r>
            <a:r>
              <a:rPr lang="en-US" sz="2000">
                <a:solidFill>
                  <a:srgbClr val="0070C0"/>
                </a:solidFill>
              </a:rPr>
              <a:t>CSSH</a:t>
            </a:r>
            <a:r>
              <a:rPr lang="en-US" sz="2000"/>
              <a:t>)</a:t>
            </a:r>
          </a:p>
          <a:p>
            <a:pPr marL="457200" lvl="1" indent="0">
              <a:buNone/>
            </a:pPr>
            <a:endParaRPr lang="en-US" sz="2000"/>
          </a:p>
          <a:p>
            <a:endParaRPr lang="en-US"/>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18</a:t>
            </a:fld>
            <a:endParaRPr lang="en-US"/>
          </a:p>
        </p:txBody>
      </p:sp>
    </p:spTree>
    <p:extLst>
      <p:ext uri="{BB962C8B-B14F-4D97-AF65-F5344CB8AC3E}">
        <p14:creationId xmlns:p14="http://schemas.microsoft.com/office/powerpoint/2010/main" val="2777061735"/>
      </p:ext>
    </p:extLst>
  </p:cSld>
  <p:clrMapOvr>
    <a:masterClrMapping/>
  </p:clrMapOvr>
  <mc:AlternateContent xmlns:mc="http://schemas.openxmlformats.org/markup-compatibility/2006" xmlns:p14="http://schemas.microsoft.com/office/powerpoint/2010/main">
    <mc:Choice Requires="p14">
      <p:transition spd="slow" p14:dur="2000" advTm="78499"/>
    </mc:Choice>
    <mc:Fallback xmlns="">
      <p:transition spd="slow" advTm="7849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2.5 </a:t>
            </a:r>
            <a:r>
              <a:rPr lang="en-US" sz="3200" b="1" i="1"/>
              <a:t>Advisors are drawn into a mental-health triage role…</a:t>
            </a:r>
            <a:endParaRPr lang="en-US" sz="3200" b="1">
              <a:solidFill>
                <a:srgbClr val="0070C0"/>
              </a:solidFill>
            </a:endParaRP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lstStyle/>
          <a:p>
            <a:r>
              <a:rPr lang="en-US"/>
              <a:t>If a student is ‘in crisis’, there is an expectation among faculty and administration that advisors should be the main contact person to gather the “totality of the situation.”</a:t>
            </a:r>
          </a:p>
          <a:p>
            <a:endParaRPr lang="en-US" sz="2000"/>
          </a:p>
          <a:p>
            <a:pPr lvl="1">
              <a:buFont typeface="Wingdings" pitchFamily="2" charset="2"/>
              <a:buChar char="Ø"/>
            </a:pPr>
            <a:r>
              <a:rPr lang="en-US" sz="2000"/>
              <a:t>At a given time, an advisor is working at least </a:t>
            </a:r>
            <a:r>
              <a:rPr lang="en-US" sz="2000">
                <a:solidFill>
                  <a:srgbClr val="0070C0"/>
                </a:solidFill>
              </a:rPr>
              <a:t>5</a:t>
            </a:r>
            <a:r>
              <a:rPr lang="en-US" sz="2000"/>
              <a:t> very serious situations; and another </a:t>
            </a:r>
            <a:r>
              <a:rPr lang="en-US" sz="2000">
                <a:solidFill>
                  <a:srgbClr val="0070C0"/>
                </a:solidFill>
              </a:rPr>
              <a:t>10</a:t>
            </a:r>
            <a:r>
              <a:rPr lang="en-US" sz="2000"/>
              <a:t> students who might end up on medical leave. </a:t>
            </a:r>
          </a:p>
          <a:p>
            <a:pPr lvl="1">
              <a:buFont typeface="Wingdings" pitchFamily="2" charset="2"/>
              <a:buChar char="Ø"/>
            </a:pPr>
            <a:endParaRPr lang="en-US" sz="2000"/>
          </a:p>
          <a:p>
            <a:pPr lvl="1">
              <a:buFont typeface="Wingdings" pitchFamily="2" charset="2"/>
              <a:buChar char="Ø"/>
            </a:pPr>
            <a:r>
              <a:rPr lang="en-US" sz="2000"/>
              <a:t>Advisors are getting </a:t>
            </a:r>
            <a:r>
              <a:rPr lang="en-US" sz="2000">
                <a:solidFill>
                  <a:srgbClr val="0070C0"/>
                </a:solidFill>
              </a:rPr>
              <a:t>100+ </a:t>
            </a:r>
            <a:r>
              <a:rPr lang="en-US" sz="2000"/>
              <a:t>“red” FACT warnings during peak times.</a:t>
            </a:r>
          </a:p>
          <a:p>
            <a:pPr lvl="1">
              <a:buFont typeface="Wingdings" pitchFamily="2" charset="2"/>
              <a:buChar char="Ø"/>
            </a:pPr>
            <a:endParaRPr lang="en-US" sz="2000"/>
          </a:p>
          <a:p>
            <a:pPr>
              <a:buFont typeface="Arial" panose="020B0604020202020204" pitchFamily="34" charset="0"/>
              <a:buChar char="•"/>
            </a:pPr>
            <a:r>
              <a:rPr lang="en-US" b="1" i="1"/>
              <a:t>We recommend (much) better staffing at WeCare and UHS to unweight the advisors’ ersatz role as health care provider.</a:t>
            </a:r>
          </a:p>
          <a:p>
            <a:pPr marL="457200" lvl="1" indent="0">
              <a:buNone/>
            </a:pPr>
            <a:endParaRPr lang="en-US" sz="2000"/>
          </a:p>
          <a:p>
            <a:endParaRPr lang="en-US"/>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19</a:t>
            </a:fld>
            <a:endParaRPr lang="en-US"/>
          </a:p>
        </p:txBody>
      </p:sp>
    </p:spTree>
    <p:extLst>
      <p:ext uri="{BB962C8B-B14F-4D97-AF65-F5344CB8AC3E}">
        <p14:creationId xmlns:p14="http://schemas.microsoft.com/office/powerpoint/2010/main" val="723329227"/>
      </p:ext>
    </p:extLst>
  </p:cSld>
  <p:clrMapOvr>
    <a:masterClrMapping/>
  </p:clrMapOvr>
  <mc:AlternateContent xmlns:mc="http://schemas.openxmlformats.org/markup-compatibility/2006" xmlns:p14="http://schemas.microsoft.com/office/powerpoint/2010/main">
    <mc:Choice Requires="p14">
      <p:transition spd="slow" p14:dur="2000" advTm="73197"/>
    </mc:Choice>
    <mc:Fallback xmlns="">
      <p:transition spd="slow" advTm="7319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1. Overview of EAPC Charges 2020-2021</a:t>
            </a: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noAutofit/>
          </a:bodyPr>
          <a:lstStyle/>
          <a:p>
            <a:pPr marL="0" indent="0">
              <a:buNone/>
            </a:pPr>
            <a:r>
              <a:rPr lang="en-US" sz="2000"/>
              <a:t>(1) The EAPC shall (a) review the experience of Academic Advisors for combined majors and specialty degree programs, particularly with a view to advising the Fall 2020 student cohort, and (b) report on current challenges to Advising across all colleges for combined majors and make recommendations for improvement. </a:t>
            </a:r>
            <a:r>
              <a:rPr lang="en-US" sz="2000" b="1">
                <a:solidFill>
                  <a:srgbClr val="0070C0"/>
                </a:solidFill>
              </a:rPr>
              <a:t>EXPLORED IN DEPTH</a:t>
            </a:r>
            <a:endParaRPr lang="en-US" sz="2000" b="1"/>
          </a:p>
          <a:p>
            <a:pPr marL="0" indent="0">
              <a:buNone/>
            </a:pPr>
            <a:r>
              <a:rPr lang="en-US" sz="2000"/>
              <a:t> </a:t>
            </a:r>
          </a:p>
          <a:p>
            <a:pPr marL="0" indent="0">
              <a:buNone/>
            </a:pPr>
            <a:r>
              <a:rPr lang="en-US" sz="2000">
                <a:solidFill>
                  <a:schemeClr val="tx1">
                    <a:lumMod val="50000"/>
                    <a:lumOff val="50000"/>
                  </a:schemeClr>
                </a:solidFill>
              </a:rPr>
              <a:t>(2) In collaboration with the Registrar’s Office and other appropriate groups, the EAPC shall review the impact of the COVID-19 pandemic on the cohort of newly admitted undergraduate students, particularly analyzing the relevant questions in Fall 2020 TRACE evaluations, and recommend improvements to remote and hybrid instruction. </a:t>
            </a:r>
          </a:p>
          <a:p>
            <a:pPr marL="0" indent="0">
              <a:buNone/>
            </a:pPr>
            <a:r>
              <a:rPr lang="en-US" sz="2000"/>
              <a:t> </a:t>
            </a:r>
          </a:p>
          <a:p>
            <a:pPr marL="0" indent="0">
              <a:buNone/>
            </a:pPr>
            <a:r>
              <a:rPr lang="en-US" sz="2000">
                <a:solidFill>
                  <a:schemeClr val="tx1">
                    <a:lumMod val="50000"/>
                    <a:lumOff val="50000"/>
                  </a:schemeClr>
                </a:solidFill>
              </a:rPr>
              <a:t>(3) In collaboration with the Office of the Provost and the Chancellor, the EAPC shall (a) review admission standards for MS programs across colleges, (b) analyze performance differences, as measured by letter grades, between BS, MS, and PhD students in courses where the three groups are mixed, and (c) provide recommendations on best practices to improve learning outcomes for students at all levels for these courses. </a:t>
            </a:r>
            <a:endParaRPr lang="en-US" sz="2000" b="1">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2</a:t>
            </a:fld>
            <a:endParaRPr lang="en-US"/>
          </a:p>
        </p:txBody>
      </p:sp>
    </p:spTree>
    <p:extLst>
      <p:ext uri="{BB962C8B-B14F-4D97-AF65-F5344CB8AC3E}">
        <p14:creationId xmlns:p14="http://schemas.microsoft.com/office/powerpoint/2010/main" val="4016270415"/>
      </p:ext>
    </p:extLst>
  </p:cSld>
  <p:clrMapOvr>
    <a:masterClrMapping/>
  </p:clrMapOvr>
  <mc:AlternateContent xmlns:mc="http://schemas.openxmlformats.org/markup-compatibility/2006" xmlns:p14="http://schemas.microsoft.com/office/powerpoint/2010/main">
    <mc:Choice Requires="p14">
      <p:transition spd="slow" p14:dur="2000" advTm="12879"/>
    </mc:Choice>
    <mc:Fallback xmlns="">
      <p:transition spd="slow" advTm="1287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2.6 </a:t>
            </a:r>
            <a:r>
              <a:rPr lang="en-US" sz="3200" b="1" i="1"/>
              <a:t>Advising needs a better computational toolkit</a:t>
            </a:r>
            <a:endParaRPr lang="en-US" sz="3200" b="1">
              <a:solidFill>
                <a:srgbClr val="0070C0"/>
              </a:solidFill>
            </a:endParaRP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normAutofit/>
          </a:bodyPr>
          <a:lstStyle/>
          <a:p>
            <a:r>
              <a:rPr lang="en-US"/>
              <a:t>Advisors reported the current academic technology was unhelpful for long-range planning of student careers in respect to co-op cycles, DOC and study abroad, PlusOne and other degree options.</a:t>
            </a:r>
          </a:p>
          <a:p>
            <a:pPr lvl="1">
              <a:buFont typeface="Wingdings" pitchFamily="2" charset="2"/>
              <a:buChar char="Ø"/>
            </a:pPr>
            <a:endParaRPr lang="en-US" sz="2000"/>
          </a:p>
          <a:p>
            <a:pPr lvl="1">
              <a:buFont typeface="Wingdings" pitchFamily="2" charset="2"/>
              <a:buChar char="Ø"/>
            </a:pPr>
            <a:r>
              <a:rPr lang="en-US" sz="2000"/>
              <a:t>Advisors are routinely logged into, e.g. Banner, Salesforce, DARS, Navigate… there are too many platforms, and they are unintegrated with one another.</a:t>
            </a:r>
          </a:p>
          <a:p>
            <a:pPr lvl="1">
              <a:buFont typeface="Wingdings" pitchFamily="2" charset="2"/>
              <a:buChar char="Ø"/>
            </a:pPr>
            <a:endParaRPr lang="en-US" sz="2000"/>
          </a:p>
          <a:p>
            <a:pPr lvl="1">
              <a:buFont typeface="Wingdings" pitchFamily="2" charset="2"/>
              <a:buChar char="Ø"/>
            </a:pPr>
            <a:r>
              <a:rPr lang="en-US" sz="2000"/>
              <a:t>“An online individual student planning tool will allow advisors to be less transactional and more developmental.” (</a:t>
            </a:r>
            <a:r>
              <a:rPr lang="en-US" sz="2000">
                <a:solidFill>
                  <a:srgbClr val="0070C0"/>
                </a:solidFill>
              </a:rPr>
              <a:t>Khoury</a:t>
            </a:r>
            <a:r>
              <a:rPr lang="en-US" sz="2000"/>
              <a:t>)</a:t>
            </a:r>
          </a:p>
          <a:p>
            <a:pPr lvl="1">
              <a:buFont typeface="Wingdings" pitchFamily="2" charset="2"/>
              <a:buChar char="Ø"/>
            </a:pPr>
            <a:endParaRPr lang="en-US" sz="2000"/>
          </a:p>
          <a:p>
            <a:pPr lvl="1">
              <a:buFont typeface="Wingdings" pitchFamily="2" charset="2"/>
              <a:buChar char="Ø"/>
            </a:pPr>
            <a:r>
              <a:rPr lang="en-US" sz="2000"/>
              <a:t>“We support 100% an online student plan that could be shared across advisors, students, and faculty mentors.” (</a:t>
            </a:r>
            <a:r>
              <a:rPr lang="en-US" sz="2000">
                <a:solidFill>
                  <a:srgbClr val="0070C0"/>
                </a:solidFill>
              </a:rPr>
              <a:t>CAMD</a:t>
            </a:r>
            <a:r>
              <a:rPr lang="en-US" sz="2000"/>
              <a:t>)</a:t>
            </a:r>
          </a:p>
          <a:p>
            <a:pPr lvl="1">
              <a:buFont typeface="Wingdings" pitchFamily="2" charset="2"/>
              <a:buChar char="Ø"/>
            </a:pPr>
            <a:endParaRPr lang="en-US" sz="2000"/>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20</a:t>
            </a:fld>
            <a:endParaRPr lang="en-US"/>
          </a:p>
        </p:txBody>
      </p:sp>
    </p:spTree>
    <p:extLst>
      <p:ext uri="{BB962C8B-B14F-4D97-AF65-F5344CB8AC3E}">
        <p14:creationId xmlns:p14="http://schemas.microsoft.com/office/powerpoint/2010/main" val="798649380"/>
      </p:ext>
    </p:extLst>
  </p:cSld>
  <p:clrMapOvr>
    <a:masterClrMapping/>
  </p:clrMapOvr>
  <mc:AlternateContent xmlns:mc="http://schemas.openxmlformats.org/markup-compatibility/2006" xmlns:p14="http://schemas.microsoft.com/office/powerpoint/2010/main">
    <mc:Choice Requires="p14">
      <p:transition spd="slow" p14:dur="2000" advTm="56154"/>
    </mc:Choice>
    <mc:Fallback xmlns="">
      <p:transition spd="slow" advTm="5615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3. Recommendations on Advising Charge</a:t>
            </a: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normAutofit/>
          </a:bodyPr>
          <a:lstStyle/>
          <a:p>
            <a:pPr marL="0" indent="0">
              <a:buNone/>
            </a:pPr>
            <a:r>
              <a:rPr lang="en-US"/>
              <a:t>(1) The Committee recommends that the SAC charge the 2021-2022 EAPC with investigating the issue of ‘home college’ on student planning in combined-majors, challenges to academic advising, communication with faculty mentors, and preparation for co-op, NU-In, study abroad, and Dialogue programs. </a:t>
            </a:r>
          </a:p>
          <a:p>
            <a:pPr marL="0" indent="0">
              <a:buNone/>
            </a:pPr>
            <a:endParaRPr lang="en-US" sz="2400" i="1">
              <a:solidFill>
                <a:schemeClr val="accent2">
                  <a:lumMod val="50000"/>
                </a:schemeClr>
              </a:solidFill>
            </a:endParaRPr>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21</a:t>
            </a:fld>
            <a:endParaRPr lang="en-US"/>
          </a:p>
        </p:txBody>
      </p:sp>
    </p:spTree>
    <p:extLst>
      <p:ext uri="{BB962C8B-B14F-4D97-AF65-F5344CB8AC3E}">
        <p14:creationId xmlns:p14="http://schemas.microsoft.com/office/powerpoint/2010/main" val="3344643736"/>
      </p:ext>
    </p:extLst>
  </p:cSld>
  <p:clrMapOvr>
    <a:masterClrMapping/>
  </p:clrMapOvr>
  <mc:AlternateContent xmlns:mc="http://schemas.openxmlformats.org/markup-compatibility/2006" xmlns:p14="http://schemas.microsoft.com/office/powerpoint/2010/main">
    <mc:Choice Requires="p14">
      <p:transition spd="slow" p14:dur="2000" advTm="26546"/>
    </mc:Choice>
    <mc:Fallback xmlns="">
      <p:transition spd="slow" advTm="2654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3. Recommendations on Advising Charge</a:t>
            </a: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normAutofit/>
          </a:bodyPr>
          <a:lstStyle/>
          <a:p>
            <a:pPr marL="0" lvl="0" indent="0">
              <a:buNone/>
            </a:pPr>
            <a:r>
              <a:rPr lang="en-US"/>
              <a:t>(2) The Committee recommends that the Academic Advisory Group and Deans to review and adopt practices where a student is assigned two advisors, one for each side of a combined-major, so that they have access to advisors for both areas of their degree.</a:t>
            </a:r>
          </a:p>
          <a:p>
            <a:pPr marL="0" indent="0">
              <a:buNone/>
            </a:pPr>
            <a:endParaRPr lang="en-US" sz="2400" i="1">
              <a:solidFill>
                <a:schemeClr val="accent2">
                  <a:lumMod val="50000"/>
                </a:schemeClr>
              </a:solidFill>
            </a:endParaRPr>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22</a:t>
            </a:fld>
            <a:endParaRPr lang="en-US"/>
          </a:p>
        </p:txBody>
      </p:sp>
    </p:spTree>
    <p:extLst>
      <p:ext uri="{BB962C8B-B14F-4D97-AF65-F5344CB8AC3E}">
        <p14:creationId xmlns:p14="http://schemas.microsoft.com/office/powerpoint/2010/main" val="2198423161"/>
      </p:ext>
    </p:extLst>
  </p:cSld>
  <p:clrMapOvr>
    <a:masterClrMapping/>
  </p:clrMapOvr>
  <mc:AlternateContent xmlns:mc="http://schemas.openxmlformats.org/markup-compatibility/2006" xmlns:p14="http://schemas.microsoft.com/office/powerpoint/2010/main">
    <mc:Choice Requires="p14">
      <p:transition spd="slow" p14:dur="2000" advTm="36608"/>
    </mc:Choice>
    <mc:Fallback xmlns="">
      <p:transition spd="slow" advTm="3660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3. Recommendations on Advising Charge</a:t>
            </a: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normAutofit/>
          </a:bodyPr>
          <a:lstStyle/>
          <a:p>
            <a:pPr marL="0" lvl="0" indent="0">
              <a:buNone/>
            </a:pPr>
            <a:r>
              <a:rPr lang="en-US"/>
              <a:t>(3) The Committee recommends that Provost’s Office report to the Faculty Senate on progress in procuring an updated online platform for individual student plans for student, advisor, and faculty mentors </a:t>
            </a:r>
            <a:r>
              <a:rPr lang="en-US" i="1"/>
              <a:t>(as moved in EAPC 2018-19 1st Resolution).</a:t>
            </a:r>
            <a:endParaRPr lang="en-US"/>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23</a:t>
            </a:fld>
            <a:endParaRPr lang="en-US"/>
          </a:p>
        </p:txBody>
      </p:sp>
    </p:spTree>
    <p:extLst>
      <p:ext uri="{BB962C8B-B14F-4D97-AF65-F5344CB8AC3E}">
        <p14:creationId xmlns:p14="http://schemas.microsoft.com/office/powerpoint/2010/main" val="263981017"/>
      </p:ext>
    </p:extLst>
  </p:cSld>
  <p:clrMapOvr>
    <a:masterClrMapping/>
  </p:clrMapOvr>
  <mc:AlternateContent xmlns:mc="http://schemas.openxmlformats.org/markup-compatibility/2006" xmlns:p14="http://schemas.microsoft.com/office/powerpoint/2010/main">
    <mc:Choice Requires="p14">
      <p:transition spd="slow" p14:dur="2000" advTm="26095"/>
    </mc:Choice>
    <mc:Fallback xmlns="">
      <p:transition spd="slow" advTm="2609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3. Recommendations on Advising Charge</a:t>
            </a: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normAutofit/>
          </a:bodyPr>
          <a:lstStyle/>
          <a:p>
            <a:pPr marL="0" indent="0">
              <a:buNone/>
            </a:pPr>
            <a:r>
              <a:rPr lang="en-US"/>
              <a:t>(4) The Committee strongly recommends that the Provost allow for hiring of new advisors, and the leadership actively aim for a standard workload of advisors across the University to be capped at ~250 students per advisor, so that advising is less transactional and more interpersonal.</a:t>
            </a:r>
          </a:p>
          <a:p>
            <a:pPr marL="0" lvl="0" indent="0">
              <a:buNone/>
            </a:pPr>
            <a:endParaRPr lang="en-US"/>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24</a:t>
            </a:fld>
            <a:endParaRPr lang="en-US"/>
          </a:p>
        </p:txBody>
      </p:sp>
    </p:spTree>
    <p:extLst>
      <p:ext uri="{BB962C8B-B14F-4D97-AF65-F5344CB8AC3E}">
        <p14:creationId xmlns:p14="http://schemas.microsoft.com/office/powerpoint/2010/main" val="1316393509"/>
      </p:ext>
    </p:extLst>
  </p:cSld>
  <p:clrMapOvr>
    <a:masterClrMapping/>
  </p:clrMapOvr>
  <mc:AlternateContent xmlns:mc="http://schemas.openxmlformats.org/markup-compatibility/2006" xmlns:p14="http://schemas.microsoft.com/office/powerpoint/2010/main">
    <mc:Choice Requires="p14">
      <p:transition spd="slow" p14:dur="2000" advTm="34116"/>
    </mc:Choice>
    <mc:Fallback xmlns="">
      <p:transition spd="slow" advTm="3411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3. Recommendations on Advising Charge</a:t>
            </a: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normAutofit/>
          </a:bodyPr>
          <a:lstStyle/>
          <a:p>
            <a:pPr marL="0" lvl="0" indent="0">
              <a:buNone/>
            </a:pPr>
            <a:r>
              <a:rPr lang="en-US"/>
              <a:t>(5) Recommend immediate increase in WeCare hiring and establishing clear and transparent procedures for advisors to refer students to WeCare, so that advisors are not drawn into ad-hoc mental health counseling roles.</a:t>
            </a:r>
          </a:p>
          <a:p>
            <a:pPr marL="0" lvl="0" indent="0">
              <a:buNone/>
            </a:pPr>
            <a:endParaRPr lang="en-US"/>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25</a:t>
            </a:fld>
            <a:endParaRPr lang="en-US"/>
          </a:p>
        </p:txBody>
      </p:sp>
    </p:spTree>
    <p:extLst>
      <p:ext uri="{BB962C8B-B14F-4D97-AF65-F5344CB8AC3E}">
        <p14:creationId xmlns:p14="http://schemas.microsoft.com/office/powerpoint/2010/main" val="3045850755"/>
      </p:ext>
    </p:extLst>
  </p:cSld>
  <p:clrMapOvr>
    <a:masterClrMapping/>
  </p:clrMapOvr>
  <mc:AlternateContent xmlns:mc="http://schemas.openxmlformats.org/markup-compatibility/2006" xmlns:p14="http://schemas.microsoft.com/office/powerpoint/2010/main">
    <mc:Choice Requires="p14">
      <p:transition spd="slow" p14:dur="2000" advTm="19584"/>
    </mc:Choice>
    <mc:Fallback xmlns="">
      <p:transition spd="slow" advTm="1958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4. Proposed Resolutions</a:t>
            </a: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normAutofit/>
          </a:bodyPr>
          <a:lstStyle/>
          <a:p>
            <a:pPr marL="0" indent="0">
              <a:buNone/>
            </a:pPr>
            <a:r>
              <a:rPr lang="en-US" sz="2400" b="1"/>
              <a:t>WHEREAS advisor caseloads across the University far outstrip national averages in higher education, and whereas the workload is unsustainable due to overwhelming range of responsibilities including advising large number of students, teaching courses, managing peer-mentor programs, and increasingly getting forced to triage mental health concerns, and whereas advisors are looking to more developmental, proactive advising to students...</a:t>
            </a:r>
            <a:endParaRPr lang="en-US" sz="2400"/>
          </a:p>
          <a:p>
            <a:pPr marL="0" indent="0">
              <a:buNone/>
            </a:pPr>
            <a:r>
              <a:rPr lang="en-US" sz="2400"/>
              <a:t> </a:t>
            </a:r>
          </a:p>
          <a:p>
            <a:pPr marL="0" indent="0">
              <a:buNone/>
            </a:pPr>
            <a:r>
              <a:rPr lang="en-US" sz="2400" b="1"/>
              <a:t>BE IT RESOLVED that the Senate recommend that the Office of the Provost allow for the immediate hiring of new advisors in Advising units with a goal that the average workload for Advisors at the University does not exceed 250 students to meet with NACADA recommendations.</a:t>
            </a:r>
            <a:endParaRPr lang="en-US" sz="2400"/>
          </a:p>
          <a:p>
            <a:pPr marL="0" indent="0">
              <a:buNone/>
            </a:pPr>
            <a:endParaRPr lang="en-US" sz="2400"/>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26</a:t>
            </a:fld>
            <a:endParaRPr lang="en-US"/>
          </a:p>
        </p:txBody>
      </p:sp>
    </p:spTree>
    <p:extLst>
      <p:ext uri="{BB962C8B-B14F-4D97-AF65-F5344CB8AC3E}">
        <p14:creationId xmlns:p14="http://schemas.microsoft.com/office/powerpoint/2010/main" val="1830627986"/>
      </p:ext>
    </p:extLst>
  </p:cSld>
  <p:clrMapOvr>
    <a:masterClrMapping/>
  </p:clrMapOvr>
  <mc:AlternateContent xmlns:mc="http://schemas.openxmlformats.org/markup-compatibility/2006" xmlns:p14="http://schemas.microsoft.com/office/powerpoint/2010/main">
    <mc:Choice Requires="p14">
      <p:transition spd="slow" p14:dur="2000" advTm="8242"/>
    </mc:Choice>
    <mc:Fallback xmlns="">
      <p:transition spd="slow" advTm="824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4. Proposed Resolutions</a:t>
            </a: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normAutofit/>
          </a:bodyPr>
          <a:lstStyle/>
          <a:p>
            <a:pPr marL="0" indent="0">
              <a:buNone/>
            </a:pPr>
            <a:r>
              <a:rPr lang="en-US" sz="2400" b="1"/>
              <a:t>WHEREAS the ongoing COVID-19 pandemic presents an unparalleled circumstance which affects student mental health, and whereas advisors are increasingly forced to deal with emergent issues among students, and whereas holistic success of students is paramount.</a:t>
            </a:r>
            <a:endParaRPr lang="en-US" sz="2400"/>
          </a:p>
          <a:p>
            <a:pPr marL="0" indent="0">
              <a:buNone/>
            </a:pPr>
            <a:r>
              <a:rPr lang="en-US" sz="2400"/>
              <a:t> </a:t>
            </a:r>
          </a:p>
          <a:p>
            <a:pPr marL="0" indent="0">
              <a:buNone/>
            </a:pPr>
            <a:r>
              <a:rPr lang="en-US" sz="2400" b="1"/>
              <a:t>BE IT RESOLVED that the Senate recommend that the Provost Office review available staffing vis-a-vis student demand for mental health services at WeCare, NU Find, UHS, and if needed, make immediately available further counselors to satisfy unmet demand among the growing student community across Northeastern University campuses, to unweight these roles from advisors.</a:t>
            </a:r>
            <a:endParaRPr lang="en-US" sz="2400"/>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27</a:t>
            </a:fld>
            <a:endParaRPr lang="en-US"/>
          </a:p>
        </p:txBody>
      </p:sp>
    </p:spTree>
    <p:extLst>
      <p:ext uri="{BB962C8B-B14F-4D97-AF65-F5344CB8AC3E}">
        <p14:creationId xmlns:p14="http://schemas.microsoft.com/office/powerpoint/2010/main" val="4138033989"/>
      </p:ext>
    </p:extLst>
  </p:cSld>
  <p:clrMapOvr>
    <a:masterClrMapping/>
  </p:clrMapOvr>
  <mc:AlternateContent xmlns:mc="http://schemas.openxmlformats.org/markup-compatibility/2006" xmlns:p14="http://schemas.microsoft.com/office/powerpoint/2010/main">
    <mc:Choice Requires="p14">
      <p:transition spd="slow" p14:dur="2000" advTm="1824"/>
    </mc:Choice>
    <mc:Fallback xmlns="">
      <p:transition spd="slow" advTm="182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1. Overview of EAPC Charges 2020-2021</a:t>
            </a: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noAutofit/>
          </a:bodyPr>
          <a:lstStyle/>
          <a:p>
            <a:pPr marL="0" indent="0">
              <a:buNone/>
            </a:pPr>
            <a:r>
              <a:rPr lang="en-US" sz="2000"/>
              <a:t>(1) The EAPC shall (a) review the experience of Academic Advisors for combined majors and specialty degree programs, particularly with a view to advising the Fall 2020 student cohort, and (b) report on current challenges to Advising across all colleges for combined majors and make recommendations for improvement. </a:t>
            </a:r>
            <a:r>
              <a:rPr lang="en-US" sz="2000" b="1">
                <a:solidFill>
                  <a:srgbClr val="0070C0"/>
                </a:solidFill>
              </a:rPr>
              <a:t>EXPLORED IN DEPTH</a:t>
            </a:r>
            <a:endParaRPr lang="en-US" sz="2000" b="1"/>
          </a:p>
          <a:p>
            <a:pPr marL="0" indent="0">
              <a:buNone/>
            </a:pPr>
            <a:r>
              <a:rPr lang="en-US" sz="2000"/>
              <a:t> </a:t>
            </a:r>
          </a:p>
          <a:p>
            <a:pPr marL="0" indent="0">
              <a:buNone/>
            </a:pPr>
            <a:r>
              <a:rPr lang="en-US" sz="2000">
                <a:solidFill>
                  <a:schemeClr val="tx1">
                    <a:lumMod val="50000"/>
                    <a:lumOff val="50000"/>
                  </a:schemeClr>
                </a:solidFill>
              </a:rPr>
              <a:t>(2) In collaboration with the Registrar’s Office and other appropriate groups, the EAPC shall review the impact of the COVID-19 pandemic on the cohort of newly admitted undergraduate students, particularly analyzing the relevant questions in Fall 2020 TRACE evaluations, and recommend improvements to remote and hybrid instruction. </a:t>
            </a:r>
            <a:r>
              <a:rPr lang="en-US" sz="2000" b="1">
                <a:solidFill>
                  <a:srgbClr val="0070C0"/>
                </a:solidFill>
              </a:rPr>
              <a:t>OVERTAKEN BY EVENTS</a:t>
            </a:r>
            <a:endParaRPr lang="en-US" sz="2000">
              <a:solidFill>
                <a:schemeClr val="tx1">
                  <a:lumMod val="50000"/>
                  <a:lumOff val="50000"/>
                </a:schemeClr>
              </a:solidFill>
            </a:endParaRPr>
          </a:p>
          <a:p>
            <a:pPr marL="0" indent="0">
              <a:buNone/>
            </a:pPr>
            <a:r>
              <a:rPr lang="en-US" sz="2000"/>
              <a:t> </a:t>
            </a:r>
          </a:p>
          <a:p>
            <a:pPr marL="0" indent="0">
              <a:buNone/>
            </a:pPr>
            <a:r>
              <a:rPr lang="en-US" sz="2000">
                <a:solidFill>
                  <a:schemeClr val="tx1">
                    <a:lumMod val="50000"/>
                    <a:lumOff val="50000"/>
                  </a:schemeClr>
                </a:solidFill>
              </a:rPr>
              <a:t>(3) In collaboration with the Office of the Provost and the Chancellor, the EAPC shall (a) review admission standards for MS programs across colleges, (b) analyze performance differences, as measured by letter grades, between BS, MS, and PhD students in courses where the three groups are mixed, and (c) provide recommendations on best practices to improve learning outcomes for students at all levels for these courses. </a:t>
            </a:r>
            <a:endParaRPr lang="en-US" sz="2000" b="1">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3</a:t>
            </a:fld>
            <a:endParaRPr lang="en-US"/>
          </a:p>
        </p:txBody>
      </p:sp>
    </p:spTree>
    <p:extLst>
      <p:ext uri="{BB962C8B-B14F-4D97-AF65-F5344CB8AC3E}">
        <p14:creationId xmlns:p14="http://schemas.microsoft.com/office/powerpoint/2010/main" val="527607722"/>
      </p:ext>
    </p:extLst>
  </p:cSld>
  <p:clrMapOvr>
    <a:masterClrMapping/>
  </p:clrMapOvr>
  <mc:AlternateContent xmlns:mc="http://schemas.openxmlformats.org/markup-compatibility/2006" xmlns:p14="http://schemas.microsoft.com/office/powerpoint/2010/main">
    <mc:Choice Requires="p14">
      <p:transition spd="slow" p14:dur="2000" advTm="12879"/>
    </mc:Choice>
    <mc:Fallback xmlns="">
      <p:transition spd="slow" advTm="1287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1. Overview of EAPC Charges 2020-2021</a:t>
            </a: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p:txBody>
          <a:bodyPr>
            <a:noAutofit/>
          </a:bodyPr>
          <a:lstStyle/>
          <a:p>
            <a:pPr marL="0" indent="0">
              <a:buNone/>
            </a:pPr>
            <a:r>
              <a:rPr lang="en-US" sz="2000"/>
              <a:t>(1) The EAPC shall (a) review the experience of Academic Advisors for combined majors and specialty degree programs, particularly with a view to advising the Fall 2020 student cohort, and (b) report on current challenges to Advising across all colleges for combined majors and make recommendations for improvement. </a:t>
            </a:r>
            <a:r>
              <a:rPr lang="en-US" sz="2000" b="1">
                <a:solidFill>
                  <a:srgbClr val="0070C0"/>
                </a:solidFill>
              </a:rPr>
              <a:t>EXPLORED IN DEPTH</a:t>
            </a:r>
            <a:endParaRPr lang="en-US" sz="2000" b="1"/>
          </a:p>
          <a:p>
            <a:pPr marL="0" indent="0">
              <a:buNone/>
            </a:pPr>
            <a:r>
              <a:rPr lang="en-US" sz="2000"/>
              <a:t> </a:t>
            </a:r>
          </a:p>
          <a:p>
            <a:pPr marL="0" indent="0">
              <a:buNone/>
            </a:pPr>
            <a:r>
              <a:rPr lang="en-US" sz="2000">
                <a:solidFill>
                  <a:schemeClr val="tx1">
                    <a:lumMod val="50000"/>
                    <a:lumOff val="50000"/>
                  </a:schemeClr>
                </a:solidFill>
              </a:rPr>
              <a:t>(2) In collaboration with the Registrar’s Office and other appropriate groups, the EAPC shall review the impact of the COVID-19 pandemic on the cohort of newly admitted undergraduate students, particularly analyzing the relevant questions in Fall 2020 TRACE evaluations, and recommend improvements to remote and hybrid instruction. </a:t>
            </a:r>
            <a:r>
              <a:rPr lang="en-US" sz="2000" b="1">
                <a:solidFill>
                  <a:srgbClr val="0070C0"/>
                </a:solidFill>
              </a:rPr>
              <a:t>OVERTAKEN BY EVENTS</a:t>
            </a:r>
            <a:endParaRPr lang="en-US" sz="2000">
              <a:solidFill>
                <a:schemeClr val="tx1">
                  <a:lumMod val="50000"/>
                  <a:lumOff val="50000"/>
                </a:schemeClr>
              </a:solidFill>
            </a:endParaRPr>
          </a:p>
          <a:p>
            <a:pPr marL="0" indent="0">
              <a:buNone/>
            </a:pPr>
            <a:r>
              <a:rPr lang="en-US" sz="2000"/>
              <a:t> </a:t>
            </a:r>
          </a:p>
          <a:p>
            <a:pPr marL="0" indent="0">
              <a:buNone/>
            </a:pPr>
            <a:r>
              <a:rPr lang="en-US" sz="2000">
                <a:solidFill>
                  <a:schemeClr val="tx1">
                    <a:lumMod val="50000"/>
                    <a:lumOff val="50000"/>
                  </a:schemeClr>
                </a:solidFill>
              </a:rPr>
              <a:t>(3) In collaboration with the Office of the Provost and the Chancellor, the EAPC shall (a) review admission standards for MS programs across colleges, (b) analyze performance differences, as measured by letter grades, between BS, MS, and PhD students in courses where the three groups are mixed, and (c) provide recommendations on best practices to improve learning outcomes for students at all levels for these courses. </a:t>
            </a:r>
            <a:r>
              <a:rPr lang="en-US" sz="2000" b="1">
                <a:solidFill>
                  <a:srgbClr val="FF0000"/>
                </a:solidFill>
              </a:rPr>
              <a:t>NOT ADDRESSED – RECOMMENDED FOR 2021-2022 EAPC</a:t>
            </a:r>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4</a:t>
            </a:fld>
            <a:endParaRPr lang="en-US"/>
          </a:p>
        </p:txBody>
      </p:sp>
    </p:spTree>
    <p:extLst>
      <p:ext uri="{BB962C8B-B14F-4D97-AF65-F5344CB8AC3E}">
        <p14:creationId xmlns:p14="http://schemas.microsoft.com/office/powerpoint/2010/main" val="1207934930"/>
      </p:ext>
    </p:extLst>
  </p:cSld>
  <p:clrMapOvr>
    <a:masterClrMapping/>
  </p:clrMapOvr>
  <mc:AlternateContent xmlns:mc="http://schemas.openxmlformats.org/markup-compatibility/2006" xmlns:p14="http://schemas.microsoft.com/office/powerpoint/2010/main">
    <mc:Choice Requires="p14">
      <p:transition spd="slow" p14:dur="2000" advTm="12879"/>
    </mc:Choice>
    <mc:Fallback xmlns="">
      <p:transition spd="slow" advTm="1287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a:xfrm>
            <a:off x="648929" y="629266"/>
            <a:ext cx="3841008" cy="1622321"/>
          </a:xfrm>
        </p:spPr>
        <p:txBody>
          <a:bodyPr anchor="t">
            <a:normAutofit/>
          </a:bodyPr>
          <a:lstStyle/>
          <a:p>
            <a:r>
              <a:rPr lang="en-US" sz="2800" b="1"/>
              <a:t>2. Academic Advising</a:t>
            </a: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a:xfrm>
            <a:off x="641131" y="1624705"/>
            <a:ext cx="3841008" cy="4395019"/>
          </a:xfrm>
        </p:spPr>
        <p:txBody>
          <a:bodyPr>
            <a:noAutofit/>
          </a:bodyPr>
          <a:lstStyle/>
          <a:p>
            <a:r>
              <a:rPr lang="en-US" sz="2400"/>
              <a:t>EAPC conducted one-on-one and group interviews with advisors across the University to learn about: </a:t>
            </a:r>
          </a:p>
          <a:p>
            <a:pPr marL="457200" lvl="1" indent="0">
              <a:buNone/>
            </a:pPr>
            <a:endParaRPr lang="en-US" sz="2000"/>
          </a:p>
          <a:p>
            <a:pPr lvl="1">
              <a:buFont typeface="Wingdings" pitchFamily="2" charset="2"/>
              <a:buChar char="Ø"/>
            </a:pPr>
            <a:r>
              <a:rPr lang="en-US" sz="2000"/>
              <a:t>advising in Fall 2020 during the on-going pandemic</a:t>
            </a:r>
          </a:p>
          <a:p>
            <a:pPr lvl="1">
              <a:buFont typeface="Wingdings" pitchFamily="2" charset="2"/>
              <a:buChar char="Ø"/>
            </a:pPr>
            <a:endParaRPr lang="en-US" sz="2000"/>
          </a:p>
          <a:p>
            <a:pPr lvl="1">
              <a:buFont typeface="Wingdings" pitchFamily="2" charset="2"/>
              <a:buChar char="Ø"/>
            </a:pPr>
            <a:r>
              <a:rPr lang="en-US" sz="2000"/>
              <a:t>advising to an increasing number of combined majors</a:t>
            </a:r>
          </a:p>
          <a:p>
            <a:pPr lvl="1">
              <a:buFont typeface="Wingdings" pitchFamily="2" charset="2"/>
              <a:buChar char="Ø"/>
            </a:pPr>
            <a:endParaRPr lang="en-US" sz="2000"/>
          </a:p>
          <a:p>
            <a:pPr lvl="1">
              <a:buFont typeface="Wingdings" pitchFamily="2" charset="2"/>
              <a:buChar char="Ø"/>
            </a:pPr>
            <a:r>
              <a:rPr lang="en-US" sz="2000"/>
              <a:t>issues and concerns about the system of advising in various Colleges </a:t>
            </a:r>
            <a:endParaRPr lang="en-US" sz="2000" i="1">
              <a:solidFill>
                <a:schemeClr val="accent2">
                  <a:lumMod val="50000"/>
                </a:schemeClr>
              </a:solidFill>
            </a:endParaRP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a:xfrm>
            <a:off x="8610600" y="6356350"/>
            <a:ext cx="2743200" cy="365125"/>
          </a:xfrm>
        </p:spPr>
        <p:txBody>
          <a:bodyPr>
            <a:normAutofit/>
          </a:bodyPr>
          <a:lstStyle/>
          <a:p>
            <a:pPr>
              <a:spcAft>
                <a:spcPts val="600"/>
              </a:spcAft>
            </a:pPr>
            <a:fld id="{65D9ECA8-18EF-9B40-A90C-4CD4A6EA7028}" type="slidenum">
              <a:rPr lang="en-US">
                <a:solidFill>
                  <a:srgbClr val="303030"/>
                </a:solidFill>
              </a:rPr>
              <a:pPr>
                <a:spcAft>
                  <a:spcPts val="600"/>
                </a:spcAft>
              </a:pPr>
              <a:t>5</a:t>
            </a:fld>
            <a:endParaRPr lang="en-US">
              <a:solidFill>
                <a:srgbClr val="303030"/>
              </a:solidFill>
            </a:endParaRPr>
          </a:p>
        </p:txBody>
      </p:sp>
      <p:sp>
        <p:nvSpPr>
          <p:cNvPr id="5" name="TextBox 4">
            <a:extLst>
              <a:ext uri="{FF2B5EF4-FFF2-40B4-BE49-F238E27FC236}">
                <a16:creationId xmlns:a16="http://schemas.microsoft.com/office/drawing/2014/main" id="{3944EBA8-E8E9-1945-B0B7-66961D05A670}"/>
              </a:ext>
            </a:extLst>
          </p:cNvPr>
          <p:cNvSpPr txBox="1"/>
          <p:nvPr/>
        </p:nvSpPr>
        <p:spPr>
          <a:xfrm>
            <a:off x="5360276" y="756745"/>
            <a:ext cx="6190593" cy="5262979"/>
          </a:xfrm>
          <a:prstGeom prst="rect">
            <a:avLst/>
          </a:prstGeom>
          <a:noFill/>
        </p:spPr>
        <p:txBody>
          <a:bodyPr wrap="square" rtlCol="0">
            <a:spAutoFit/>
          </a:bodyPr>
          <a:lstStyle/>
          <a:p>
            <a:r>
              <a:rPr lang="en-US" sz="1200" b="1">
                <a:solidFill>
                  <a:srgbClr val="0070C0"/>
                </a:solidFill>
              </a:rPr>
              <a:t>Bouvé College of Health Sciences</a:t>
            </a:r>
            <a:endParaRPr lang="en-US" sz="1200">
              <a:solidFill>
                <a:srgbClr val="0070C0"/>
              </a:solidFill>
            </a:endParaRPr>
          </a:p>
          <a:p>
            <a:r>
              <a:rPr lang="en-US" sz="1200"/>
              <a:t>Lance Faria, Academic Advisor, Enrollment Management &amp; Student Services </a:t>
            </a:r>
          </a:p>
          <a:p>
            <a:r>
              <a:rPr lang="en-US" sz="1200"/>
              <a:t>Olivia Grauel, Associate Director of Advising (Bouvé)</a:t>
            </a:r>
          </a:p>
          <a:p>
            <a:r>
              <a:rPr lang="en-US" sz="1200"/>
              <a:t>Yaneli Townsend, Academic Advisor, Enrollment Management &amp; Student Services</a:t>
            </a:r>
            <a:r>
              <a:rPr lang="en-US" sz="1200" b="1"/>
              <a:t> </a:t>
            </a:r>
            <a:endParaRPr lang="en-US" sz="1200"/>
          </a:p>
          <a:p>
            <a:r>
              <a:rPr lang="en-US" sz="1200" b="1"/>
              <a:t> </a:t>
            </a:r>
            <a:endParaRPr lang="en-US" sz="1200"/>
          </a:p>
          <a:p>
            <a:r>
              <a:rPr lang="en-US" sz="1200" b="1">
                <a:solidFill>
                  <a:srgbClr val="0070C0"/>
                </a:solidFill>
              </a:rPr>
              <a:t>College of Arts, Media and Design</a:t>
            </a:r>
            <a:endParaRPr lang="en-US" sz="1200">
              <a:solidFill>
                <a:srgbClr val="0070C0"/>
              </a:solidFill>
            </a:endParaRPr>
          </a:p>
          <a:p>
            <a:r>
              <a:rPr lang="en-US" sz="1200"/>
              <a:t>Alison Ottaviano, Director of Advising (CAMD)</a:t>
            </a:r>
          </a:p>
          <a:p>
            <a:r>
              <a:rPr lang="en-US" sz="1200" b="1"/>
              <a:t> </a:t>
            </a:r>
            <a:endParaRPr lang="en-US" sz="1200"/>
          </a:p>
          <a:p>
            <a:r>
              <a:rPr lang="en-US" sz="1200" b="1">
                <a:solidFill>
                  <a:srgbClr val="0070C0"/>
                </a:solidFill>
              </a:rPr>
              <a:t>College of Engineering</a:t>
            </a:r>
            <a:endParaRPr lang="en-US" sz="1200">
              <a:solidFill>
                <a:srgbClr val="0070C0"/>
              </a:solidFill>
            </a:endParaRPr>
          </a:p>
          <a:p>
            <a:r>
              <a:rPr lang="en-US" sz="1200"/>
              <a:t>Candace Martel, Assistant Dean, Undergraduate Advising (COE)</a:t>
            </a:r>
            <a:r>
              <a:rPr lang="en-US" sz="1200" b="1"/>
              <a:t> </a:t>
            </a:r>
            <a:endParaRPr lang="en-US" sz="1200"/>
          </a:p>
          <a:p>
            <a:r>
              <a:rPr lang="en-US" sz="1200" b="1"/>
              <a:t> </a:t>
            </a:r>
            <a:endParaRPr lang="en-US" sz="1200"/>
          </a:p>
          <a:p>
            <a:r>
              <a:rPr lang="en-US" sz="1200" b="1">
                <a:solidFill>
                  <a:srgbClr val="0070C0"/>
                </a:solidFill>
              </a:rPr>
              <a:t>College of Science</a:t>
            </a:r>
            <a:endParaRPr lang="en-US" sz="1200">
              <a:solidFill>
                <a:srgbClr val="0070C0"/>
              </a:solidFill>
            </a:endParaRPr>
          </a:p>
          <a:p>
            <a:r>
              <a:rPr lang="en-US" sz="1200"/>
              <a:t>Danielle Robert-Massey, Assistant Director of Academic Advising (COS)</a:t>
            </a:r>
          </a:p>
          <a:p>
            <a:r>
              <a:rPr lang="en-US" sz="1200"/>
              <a:t>Amber Watson, Director of Undergraduate Advising (COS)</a:t>
            </a:r>
            <a:r>
              <a:rPr lang="en-US" sz="1200" b="1"/>
              <a:t> </a:t>
            </a:r>
            <a:endParaRPr lang="en-US" sz="1200"/>
          </a:p>
          <a:p>
            <a:r>
              <a:rPr lang="en-US" sz="1200" b="1"/>
              <a:t> </a:t>
            </a:r>
            <a:endParaRPr lang="en-US" sz="1200"/>
          </a:p>
          <a:p>
            <a:r>
              <a:rPr lang="en-US" sz="1200" b="1">
                <a:solidFill>
                  <a:srgbClr val="0070C0"/>
                </a:solidFill>
              </a:rPr>
              <a:t>College of Social Science &amp; Humanities</a:t>
            </a:r>
            <a:endParaRPr lang="en-US" sz="1200">
              <a:solidFill>
                <a:srgbClr val="0070C0"/>
              </a:solidFill>
            </a:endParaRPr>
          </a:p>
          <a:p>
            <a:r>
              <a:rPr lang="en-US" sz="1200"/>
              <a:t>Andy Casasanto-Ferarro, Director of Advising (CSSH)</a:t>
            </a:r>
          </a:p>
          <a:p>
            <a:r>
              <a:rPr lang="en-US" sz="1200"/>
              <a:t>Jason Ricco, Associate Director of Advising (CSSH)</a:t>
            </a:r>
          </a:p>
          <a:p>
            <a:r>
              <a:rPr lang="en-US" sz="1200"/>
              <a:t> </a:t>
            </a:r>
          </a:p>
          <a:p>
            <a:r>
              <a:rPr lang="en-US" sz="1200" b="1">
                <a:solidFill>
                  <a:srgbClr val="0070C0"/>
                </a:solidFill>
              </a:rPr>
              <a:t>D'Amore-McKim School of Business</a:t>
            </a:r>
            <a:endParaRPr lang="en-US" sz="1200">
              <a:solidFill>
                <a:srgbClr val="0070C0"/>
              </a:solidFill>
            </a:endParaRPr>
          </a:p>
          <a:p>
            <a:r>
              <a:rPr lang="en-US" sz="1200"/>
              <a:t>Caitlyn Eaton, Assistant Director, Undergraduate Advising (DMSB)</a:t>
            </a:r>
          </a:p>
          <a:p>
            <a:r>
              <a:rPr lang="en-US" sz="1200"/>
              <a:t>Lauren Parker, Assistant Director, First Year Programs &amp; Yield (DMSB)</a:t>
            </a:r>
          </a:p>
          <a:p>
            <a:r>
              <a:rPr lang="en-US" sz="1200"/>
              <a:t> </a:t>
            </a:r>
          </a:p>
          <a:p>
            <a:r>
              <a:rPr lang="en-US" sz="1200" b="1">
                <a:solidFill>
                  <a:srgbClr val="0070C0"/>
                </a:solidFill>
              </a:rPr>
              <a:t>Khoury College of Computer Science</a:t>
            </a:r>
            <a:endParaRPr lang="en-US" sz="1200">
              <a:solidFill>
                <a:srgbClr val="0070C0"/>
              </a:solidFill>
            </a:endParaRPr>
          </a:p>
          <a:p>
            <a:r>
              <a:rPr lang="en-US" sz="1200"/>
              <a:t>Ali Ressing, Associate Director of Academic Advising (Khoury)</a:t>
            </a:r>
            <a:br>
              <a:rPr lang="en-US" sz="1200"/>
            </a:br>
            <a:r>
              <a:rPr lang="en-US" sz="1200"/>
              <a:t>and the Khoury Advising Staff: Jessica Biron, Beth Callahan, Megan Clough Groshek, </a:t>
            </a:r>
          </a:p>
          <a:p>
            <a:r>
              <a:rPr lang="en-US" sz="1200"/>
              <a:t>Jill Forgash, Jake Goldblum, Connor Guerin, Prajna Kulkarni, Karyn Rosen, Jessica Speece, Dawn Shirak, Claire Wassinger </a:t>
            </a:r>
          </a:p>
        </p:txBody>
      </p:sp>
    </p:spTree>
    <p:extLst>
      <p:ext uri="{BB962C8B-B14F-4D97-AF65-F5344CB8AC3E}">
        <p14:creationId xmlns:p14="http://schemas.microsoft.com/office/powerpoint/2010/main" val="2458439853"/>
      </p:ext>
    </p:extLst>
  </p:cSld>
  <p:clrMapOvr>
    <a:masterClrMapping/>
  </p:clrMapOvr>
  <mc:AlternateContent xmlns:mc="http://schemas.openxmlformats.org/markup-compatibility/2006" xmlns:p14="http://schemas.microsoft.com/office/powerpoint/2010/main">
    <mc:Choice Requires="p14">
      <p:transition spd="slow" p14:dur="2000" advTm="51100"/>
    </mc:Choice>
    <mc:Fallback xmlns="">
      <p:transition spd="slow" advTm="511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a:xfrm>
            <a:off x="648929" y="629266"/>
            <a:ext cx="3841009" cy="1622321"/>
          </a:xfrm>
        </p:spPr>
        <p:txBody>
          <a:bodyPr anchor="t">
            <a:normAutofit/>
          </a:bodyPr>
          <a:lstStyle/>
          <a:p>
            <a:r>
              <a:rPr lang="en-US" sz="2800" b="1"/>
              <a:t>2. Academic Advising</a:t>
            </a:r>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a:xfrm>
            <a:off x="641131" y="1624705"/>
            <a:ext cx="3841008" cy="4395019"/>
          </a:xfrm>
        </p:spPr>
        <p:txBody>
          <a:bodyPr>
            <a:noAutofit/>
          </a:bodyPr>
          <a:lstStyle/>
          <a:p>
            <a:r>
              <a:rPr lang="en-US" sz="2400"/>
              <a:t>We would like to thank all advising staff for their time, help, and professionalism.</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a:xfrm>
            <a:off x="8610600" y="6356350"/>
            <a:ext cx="2743200" cy="365125"/>
          </a:xfrm>
        </p:spPr>
        <p:txBody>
          <a:bodyPr>
            <a:normAutofit/>
          </a:bodyPr>
          <a:lstStyle/>
          <a:p>
            <a:pPr>
              <a:spcAft>
                <a:spcPts val="600"/>
              </a:spcAft>
            </a:pPr>
            <a:fld id="{65D9ECA8-18EF-9B40-A90C-4CD4A6EA7028}" type="slidenum">
              <a:rPr lang="en-US">
                <a:solidFill>
                  <a:srgbClr val="303030"/>
                </a:solidFill>
              </a:rPr>
              <a:pPr>
                <a:spcAft>
                  <a:spcPts val="600"/>
                </a:spcAft>
              </a:pPr>
              <a:t>6</a:t>
            </a:fld>
            <a:endParaRPr lang="en-US">
              <a:solidFill>
                <a:srgbClr val="303030"/>
              </a:solidFill>
            </a:endParaRPr>
          </a:p>
        </p:txBody>
      </p:sp>
      <p:sp>
        <p:nvSpPr>
          <p:cNvPr id="5" name="TextBox 4">
            <a:extLst>
              <a:ext uri="{FF2B5EF4-FFF2-40B4-BE49-F238E27FC236}">
                <a16:creationId xmlns:a16="http://schemas.microsoft.com/office/drawing/2014/main" id="{3944EBA8-E8E9-1945-B0B7-66961D05A670}"/>
              </a:ext>
            </a:extLst>
          </p:cNvPr>
          <p:cNvSpPr txBox="1"/>
          <p:nvPr/>
        </p:nvSpPr>
        <p:spPr>
          <a:xfrm>
            <a:off x="5360276" y="756745"/>
            <a:ext cx="6190593" cy="5262979"/>
          </a:xfrm>
          <a:prstGeom prst="rect">
            <a:avLst/>
          </a:prstGeom>
          <a:noFill/>
        </p:spPr>
        <p:txBody>
          <a:bodyPr wrap="square" rtlCol="0">
            <a:spAutoFit/>
          </a:bodyPr>
          <a:lstStyle/>
          <a:p>
            <a:r>
              <a:rPr lang="en-US" sz="1200" b="1">
                <a:solidFill>
                  <a:srgbClr val="0070C0"/>
                </a:solidFill>
              </a:rPr>
              <a:t>Bouvé College of Health Sciences</a:t>
            </a:r>
            <a:endParaRPr lang="en-US" sz="1200">
              <a:solidFill>
                <a:srgbClr val="0070C0"/>
              </a:solidFill>
            </a:endParaRPr>
          </a:p>
          <a:p>
            <a:r>
              <a:rPr lang="en-US" sz="1200"/>
              <a:t>Lance Faria, Academic Advisor, Enrollment Management &amp; Student Services </a:t>
            </a:r>
          </a:p>
          <a:p>
            <a:r>
              <a:rPr lang="en-US" sz="1200"/>
              <a:t>Olivia Grauel, Associate Director of Advising (Bouvé)</a:t>
            </a:r>
          </a:p>
          <a:p>
            <a:r>
              <a:rPr lang="en-US" sz="1200"/>
              <a:t>Yaneli Townsend, Academic Advisor, Enrollment Management &amp; Student Services</a:t>
            </a:r>
            <a:r>
              <a:rPr lang="en-US" sz="1200" b="1"/>
              <a:t> </a:t>
            </a:r>
            <a:endParaRPr lang="en-US" sz="1200"/>
          </a:p>
          <a:p>
            <a:r>
              <a:rPr lang="en-US" sz="1200" b="1"/>
              <a:t> </a:t>
            </a:r>
            <a:endParaRPr lang="en-US" sz="1200"/>
          </a:p>
          <a:p>
            <a:r>
              <a:rPr lang="en-US" sz="1200" b="1">
                <a:solidFill>
                  <a:srgbClr val="0070C0"/>
                </a:solidFill>
              </a:rPr>
              <a:t>College of Arts, Media and Design</a:t>
            </a:r>
            <a:endParaRPr lang="en-US" sz="1200">
              <a:solidFill>
                <a:srgbClr val="0070C0"/>
              </a:solidFill>
            </a:endParaRPr>
          </a:p>
          <a:p>
            <a:r>
              <a:rPr lang="en-US" sz="1200"/>
              <a:t>Alison Ottaviano, Director of Advising (CAMD)</a:t>
            </a:r>
          </a:p>
          <a:p>
            <a:r>
              <a:rPr lang="en-US" sz="1200" b="1"/>
              <a:t> </a:t>
            </a:r>
            <a:endParaRPr lang="en-US" sz="1200"/>
          </a:p>
          <a:p>
            <a:r>
              <a:rPr lang="en-US" sz="1200" b="1">
                <a:solidFill>
                  <a:srgbClr val="0070C0"/>
                </a:solidFill>
              </a:rPr>
              <a:t>College of Engineering</a:t>
            </a:r>
            <a:endParaRPr lang="en-US" sz="1200">
              <a:solidFill>
                <a:srgbClr val="0070C0"/>
              </a:solidFill>
            </a:endParaRPr>
          </a:p>
          <a:p>
            <a:r>
              <a:rPr lang="en-US" sz="1200"/>
              <a:t>Candace Martel, Assistant Dean, Undergraduate Advising (COE)</a:t>
            </a:r>
            <a:r>
              <a:rPr lang="en-US" sz="1200" b="1"/>
              <a:t> </a:t>
            </a:r>
            <a:endParaRPr lang="en-US" sz="1200"/>
          </a:p>
          <a:p>
            <a:r>
              <a:rPr lang="en-US" sz="1200" b="1"/>
              <a:t> </a:t>
            </a:r>
            <a:endParaRPr lang="en-US" sz="1200"/>
          </a:p>
          <a:p>
            <a:r>
              <a:rPr lang="en-US" sz="1200" b="1">
                <a:solidFill>
                  <a:srgbClr val="0070C0"/>
                </a:solidFill>
              </a:rPr>
              <a:t>College of Science</a:t>
            </a:r>
            <a:endParaRPr lang="en-US" sz="1200">
              <a:solidFill>
                <a:srgbClr val="0070C0"/>
              </a:solidFill>
            </a:endParaRPr>
          </a:p>
          <a:p>
            <a:r>
              <a:rPr lang="en-US" sz="1200"/>
              <a:t>Danielle Robert-Massey, Assistant Director of Academic Advising (COS)</a:t>
            </a:r>
          </a:p>
          <a:p>
            <a:r>
              <a:rPr lang="en-US" sz="1200"/>
              <a:t>Amber Watson, Director of Undergraduate Advising (COS)</a:t>
            </a:r>
            <a:r>
              <a:rPr lang="en-US" sz="1200" b="1"/>
              <a:t> </a:t>
            </a:r>
            <a:endParaRPr lang="en-US" sz="1200"/>
          </a:p>
          <a:p>
            <a:r>
              <a:rPr lang="en-US" sz="1200" b="1"/>
              <a:t> </a:t>
            </a:r>
            <a:endParaRPr lang="en-US" sz="1200"/>
          </a:p>
          <a:p>
            <a:r>
              <a:rPr lang="en-US" sz="1200" b="1">
                <a:solidFill>
                  <a:srgbClr val="0070C0"/>
                </a:solidFill>
              </a:rPr>
              <a:t>College of Social Science &amp; Humanities</a:t>
            </a:r>
            <a:endParaRPr lang="en-US" sz="1200">
              <a:solidFill>
                <a:srgbClr val="0070C0"/>
              </a:solidFill>
            </a:endParaRPr>
          </a:p>
          <a:p>
            <a:r>
              <a:rPr lang="en-US" sz="1200"/>
              <a:t>Andy Casasanto-Ferarro, Director of Advising (CSSH)</a:t>
            </a:r>
          </a:p>
          <a:p>
            <a:r>
              <a:rPr lang="en-US" sz="1200"/>
              <a:t>Jason Ricco, Associate Director of Advising (CSSH)</a:t>
            </a:r>
          </a:p>
          <a:p>
            <a:r>
              <a:rPr lang="en-US" sz="1200"/>
              <a:t> </a:t>
            </a:r>
          </a:p>
          <a:p>
            <a:r>
              <a:rPr lang="en-US" sz="1200" b="1">
                <a:solidFill>
                  <a:srgbClr val="0070C0"/>
                </a:solidFill>
              </a:rPr>
              <a:t>D'Amore-McKim School of Business</a:t>
            </a:r>
            <a:endParaRPr lang="en-US" sz="1200">
              <a:solidFill>
                <a:srgbClr val="0070C0"/>
              </a:solidFill>
            </a:endParaRPr>
          </a:p>
          <a:p>
            <a:r>
              <a:rPr lang="en-US" sz="1200"/>
              <a:t>Caitlyn Eaton, Assistant Director, Undergraduate Advising (DMSB)</a:t>
            </a:r>
          </a:p>
          <a:p>
            <a:r>
              <a:rPr lang="en-US" sz="1200"/>
              <a:t>Lauren Parker, Assistant Director, First Year Programs &amp; Yield (DMSB)</a:t>
            </a:r>
          </a:p>
          <a:p>
            <a:r>
              <a:rPr lang="en-US" sz="1200"/>
              <a:t> </a:t>
            </a:r>
          </a:p>
          <a:p>
            <a:r>
              <a:rPr lang="en-US" sz="1200" b="1">
                <a:solidFill>
                  <a:srgbClr val="0070C0"/>
                </a:solidFill>
              </a:rPr>
              <a:t>Khoury College of Computer Science</a:t>
            </a:r>
            <a:endParaRPr lang="en-US" sz="1200">
              <a:solidFill>
                <a:srgbClr val="0070C0"/>
              </a:solidFill>
            </a:endParaRPr>
          </a:p>
          <a:p>
            <a:r>
              <a:rPr lang="en-US" sz="1200"/>
              <a:t>Ali Ressing, Associate Director of Academic Advising (Khoury)</a:t>
            </a:r>
            <a:br>
              <a:rPr lang="en-US" sz="1200"/>
            </a:br>
            <a:r>
              <a:rPr lang="en-US" sz="1200"/>
              <a:t>and the Khoury Advising Staff: Jessica Biron, Beth Callahan, Megan Clough Groshek, </a:t>
            </a:r>
          </a:p>
          <a:p>
            <a:r>
              <a:rPr lang="en-US" sz="1200"/>
              <a:t>Jill Forgash, Jake Goldblum, Connor Guerin, Prajna Kulkarni, Karyn Rosen, Jessica Speece, Dawn Shirak, Claire Wassinger </a:t>
            </a:r>
          </a:p>
        </p:txBody>
      </p:sp>
    </p:spTree>
    <p:extLst>
      <p:ext uri="{BB962C8B-B14F-4D97-AF65-F5344CB8AC3E}">
        <p14:creationId xmlns:p14="http://schemas.microsoft.com/office/powerpoint/2010/main" val="3925992994"/>
      </p:ext>
    </p:extLst>
  </p:cSld>
  <p:clrMapOvr>
    <a:masterClrMapping/>
  </p:clrMapOvr>
  <mc:AlternateContent xmlns:mc="http://schemas.openxmlformats.org/markup-compatibility/2006" xmlns:p14="http://schemas.microsoft.com/office/powerpoint/2010/main">
    <mc:Choice Requires="p14">
      <p:transition spd="slow" p14:dur="2000" advTm="22154"/>
    </mc:Choice>
    <mc:Fallback xmlns="">
      <p:transition spd="slow" advTm="2215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2.1  Findings: </a:t>
            </a:r>
            <a:r>
              <a:rPr lang="en-US" sz="3200" b="1" i="1"/>
              <a:t>Fall 2020 worked well…</a:t>
            </a:r>
            <a:endParaRPr lang="en-US" sz="3200" b="1">
              <a:solidFill>
                <a:srgbClr val="0070C0"/>
              </a:solidFill>
            </a:endParaRPr>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7</a:t>
            </a:fld>
            <a:endParaRPr lang="en-US"/>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a:xfrm>
            <a:off x="838200" y="1690688"/>
            <a:ext cx="10515600" cy="4351338"/>
          </a:xfrm>
        </p:spPr>
        <p:txBody>
          <a:bodyPr/>
          <a:lstStyle/>
          <a:p>
            <a:r>
              <a:rPr lang="en-US"/>
              <a:t>Advising the Fall 2020 cohort worked well due to adaptive use of virtual individual, and group advising, and drop-in hours.</a:t>
            </a:r>
          </a:p>
          <a:p>
            <a:pPr lvl="1">
              <a:buFont typeface="Wingdings" pitchFamily="2" charset="2"/>
              <a:buChar char="Ø"/>
            </a:pPr>
            <a:endParaRPr lang="en-US" sz="2000"/>
          </a:p>
          <a:p>
            <a:pPr lvl="1">
              <a:buFont typeface="Wingdings" pitchFamily="2" charset="2"/>
              <a:buChar char="Ø"/>
            </a:pPr>
            <a:r>
              <a:rPr lang="en-US" sz="2000"/>
              <a:t>Students with ‘emergent’ issues like to connect to advisors instantly in a virtual space.</a:t>
            </a:r>
          </a:p>
          <a:p>
            <a:pPr marL="457200" lvl="1" indent="0">
              <a:buNone/>
            </a:pPr>
            <a:endParaRPr lang="en-US" sz="2000"/>
          </a:p>
          <a:p>
            <a:pPr lvl="1">
              <a:buFont typeface="Wingdings" pitchFamily="2" charset="2"/>
              <a:buChar char="Ø"/>
            </a:pPr>
            <a:r>
              <a:rPr lang="en-US" sz="2000"/>
              <a:t>“</a:t>
            </a:r>
            <a:r>
              <a:rPr lang="en-US" sz="2000" i="1"/>
              <a:t>No-show rates and cancellation rates </a:t>
            </a:r>
            <a:r>
              <a:rPr lang="en-US" sz="2000"/>
              <a:t>[</a:t>
            </a:r>
            <a:r>
              <a:rPr lang="en-US" sz="2000" i="1"/>
              <a:t>for appointments</a:t>
            </a:r>
            <a:r>
              <a:rPr lang="en-US" sz="2000"/>
              <a:t>]</a:t>
            </a:r>
            <a:r>
              <a:rPr lang="en-US" sz="2000" i="1"/>
              <a:t> are much lower, because students are enjoying ease of access, and they prefer it that way</a:t>
            </a:r>
            <a:r>
              <a:rPr lang="en-US" sz="2000"/>
              <a:t>.” (</a:t>
            </a:r>
            <a:r>
              <a:rPr lang="en-US" sz="2000">
                <a:solidFill>
                  <a:srgbClr val="0070C0"/>
                </a:solidFill>
              </a:rPr>
              <a:t>Bouvé</a:t>
            </a:r>
            <a:r>
              <a:rPr lang="en-US" sz="2000"/>
              <a:t>)</a:t>
            </a:r>
          </a:p>
          <a:p>
            <a:pPr lvl="1">
              <a:buFont typeface="Wingdings" pitchFamily="2" charset="2"/>
              <a:buChar char="Ø"/>
            </a:pPr>
            <a:endParaRPr lang="en-US" sz="2000"/>
          </a:p>
          <a:p>
            <a:pPr lvl="1">
              <a:buFont typeface="Wingdings" pitchFamily="2" charset="2"/>
              <a:buChar char="Ø"/>
            </a:pPr>
            <a:r>
              <a:rPr lang="en-US" sz="2000"/>
              <a:t>“</a:t>
            </a:r>
            <a:r>
              <a:rPr lang="en-US" sz="2000" i="1"/>
              <a:t>CS students are going to want virtual advising appointments forever</a:t>
            </a:r>
            <a:r>
              <a:rPr lang="en-US" sz="2000"/>
              <a:t>.” (</a:t>
            </a:r>
            <a:r>
              <a:rPr lang="en-US" sz="2000">
                <a:solidFill>
                  <a:srgbClr val="0070C0"/>
                </a:solidFill>
              </a:rPr>
              <a:t>Khoury</a:t>
            </a:r>
            <a:r>
              <a:rPr lang="en-US" sz="2000"/>
              <a:t>)</a:t>
            </a:r>
          </a:p>
          <a:p>
            <a:pPr marL="0" indent="0">
              <a:buNone/>
            </a:pPr>
            <a:endParaRPr lang="en-US"/>
          </a:p>
        </p:txBody>
      </p:sp>
    </p:spTree>
    <p:extLst>
      <p:ext uri="{BB962C8B-B14F-4D97-AF65-F5344CB8AC3E}">
        <p14:creationId xmlns:p14="http://schemas.microsoft.com/office/powerpoint/2010/main" val="339303305"/>
      </p:ext>
    </p:extLst>
  </p:cSld>
  <p:clrMapOvr>
    <a:masterClrMapping/>
  </p:clrMapOvr>
  <mc:AlternateContent xmlns:mc="http://schemas.openxmlformats.org/markup-compatibility/2006" xmlns:p14="http://schemas.microsoft.com/office/powerpoint/2010/main">
    <mc:Choice Requires="p14">
      <p:transition spd="slow" p14:dur="2000" advTm="85817"/>
    </mc:Choice>
    <mc:Fallback xmlns="">
      <p:transition spd="slow" advTm="8581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p:txBody>
          <a:bodyPr>
            <a:normAutofit/>
          </a:bodyPr>
          <a:lstStyle/>
          <a:p>
            <a:r>
              <a:rPr lang="en-US" sz="3200" b="1"/>
              <a:t>2.1  Findings: </a:t>
            </a:r>
            <a:r>
              <a:rPr lang="en-US" sz="3200" b="1" i="1"/>
              <a:t>Fall 2020 worked well… </a:t>
            </a:r>
            <a:endParaRPr lang="en-US" sz="3200" b="1">
              <a:solidFill>
                <a:srgbClr val="0070C0"/>
              </a:solidFill>
            </a:endParaRPr>
          </a:p>
        </p:txBody>
      </p:sp>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p:txBody>
          <a:bodyPr/>
          <a:lstStyle/>
          <a:p>
            <a:fld id="{65D9ECA8-18EF-9B40-A90C-4CD4A6EA7028}" type="slidenum">
              <a:rPr lang="en-US"/>
              <a:t>8</a:t>
            </a:fld>
            <a:endParaRPr lang="en-US"/>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a:xfrm>
            <a:off x="838200" y="1690688"/>
            <a:ext cx="10515600" cy="4351338"/>
          </a:xfrm>
        </p:spPr>
        <p:txBody>
          <a:bodyPr/>
          <a:lstStyle/>
          <a:p>
            <a:r>
              <a:rPr lang="en-US"/>
              <a:t>Very few problems with the new medium:</a:t>
            </a:r>
          </a:p>
          <a:p>
            <a:pPr lvl="1">
              <a:buFont typeface="Wingdings" pitchFamily="2" charset="2"/>
              <a:buChar char="Ø"/>
            </a:pPr>
            <a:endParaRPr lang="en-US" sz="2000"/>
          </a:p>
          <a:p>
            <a:pPr lvl="1">
              <a:buFont typeface="Wingdings" pitchFamily="2" charset="2"/>
              <a:buChar char="Ø"/>
            </a:pPr>
            <a:r>
              <a:rPr lang="en-US" sz="2000">
                <a:solidFill>
                  <a:srgbClr val="0070C0"/>
                </a:solidFill>
              </a:rPr>
              <a:t>NUStart</a:t>
            </a:r>
            <a:r>
              <a:rPr lang="en-US" sz="2000"/>
              <a:t>, </a:t>
            </a:r>
            <a:r>
              <a:rPr lang="en-US" sz="2000">
                <a:solidFill>
                  <a:srgbClr val="0070C0"/>
                </a:solidFill>
              </a:rPr>
              <a:t>NU-In Boston </a:t>
            </a:r>
            <a:r>
              <a:rPr lang="en-US" sz="2000"/>
              <a:t>created an influx of extra students on advisors on Fall 2020.</a:t>
            </a:r>
          </a:p>
          <a:p>
            <a:pPr lvl="1">
              <a:buFont typeface="Wingdings" pitchFamily="2" charset="2"/>
              <a:buChar char="Ø"/>
            </a:pPr>
            <a:endParaRPr lang="en-US" sz="2000"/>
          </a:p>
          <a:p>
            <a:pPr lvl="1">
              <a:buFont typeface="Wingdings" pitchFamily="2" charset="2"/>
              <a:buChar char="Ø"/>
            </a:pPr>
            <a:r>
              <a:rPr lang="en-US" sz="2000">
                <a:solidFill>
                  <a:srgbClr val="0070C0"/>
                </a:solidFill>
              </a:rPr>
              <a:t>‘Zoom burnout’ </a:t>
            </a:r>
            <a:r>
              <a:rPr lang="en-US" sz="2000"/>
              <a:t>made it harder for students to join optional evening information sessions or departmental events; lower student attendance at “extras”.</a:t>
            </a:r>
          </a:p>
          <a:p>
            <a:pPr marL="457200" lvl="1" indent="0">
              <a:buNone/>
            </a:pPr>
            <a:endParaRPr lang="en-US"/>
          </a:p>
        </p:txBody>
      </p:sp>
    </p:spTree>
    <p:extLst>
      <p:ext uri="{BB962C8B-B14F-4D97-AF65-F5344CB8AC3E}">
        <p14:creationId xmlns:p14="http://schemas.microsoft.com/office/powerpoint/2010/main" val="13235102"/>
      </p:ext>
    </p:extLst>
  </p:cSld>
  <p:clrMapOvr>
    <a:masterClrMapping/>
  </p:clrMapOvr>
  <mc:AlternateContent xmlns:mc="http://schemas.openxmlformats.org/markup-compatibility/2006" xmlns:p14="http://schemas.microsoft.com/office/powerpoint/2010/main">
    <mc:Choice Requires="p14">
      <p:transition spd="slow" p14:dur="2000" advTm="51414"/>
    </mc:Choice>
    <mc:Fallback xmlns="">
      <p:transition spd="slow" advTm="5141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E467-F601-EA48-8F82-FB979E583507}"/>
              </a:ext>
            </a:extLst>
          </p:cNvPr>
          <p:cNvSpPr>
            <a:spLocks noGrp="1"/>
          </p:cNvSpPr>
          <p:nvPr>
            <p:ph type="title"/>
          </p:nvPr>
        </p:nvSpPr>
        <p:spPr>
          <a:xfrm>
            <a:off x="648929" y="629266"/>
            <a:ext cx="3505495" cy="1622321"/>
          </a:xfrm>
        </p:spPr>
        <p:txBody>
          <a:bodyPr>
            <a:normAutofit/>
          </a:bodyPr>
          <a:lstStyle/>
          <a:p>
            <a:r>
              <a:rPr lang="en-US" sz="2400" b="1"/>
              <a:t>2.2 </a:t>
            </a:r>
            <a:r>
              <a:rPr lang="en-US" sz="2400" b="1" i="1"/>
              <a:t>Combined majors present a challenge to Advisors…</a:t>
            </a:r>
            <a:endParaRPr lang="en-US" sz="2400" b="1"/>
          </a:p>
        </p:txBody>
      </p:sp>
      <p:sp>
        <p:nvSpPr>
          <p:cNvPr id="3" name="Content Placeholder 2">
            <a:extLst>
              <a:ext uri="{FF2B5EF4-FFF2-40B4-BE49-F238E27FC236}">
                <a16:creationId xmlns:a16="http://schemas.microsoft.com/office/drawing/2014/main" id="{FCCE6F01-9A21-A14B-9834-7C0A9159B4EF}"/>
              </a:ext>
            </a:extLst>
          </p:cNvPr>
          <p:cNvSpPr>
            <a:spLocks noGrp="1"/>
          </p:cNvSpPr>
          <p:nvPr>
            <p:ph idx="1"/>
          </p:nvPr>
        </p:nvSpPr>
        <p:spPr>
          <a:xfrm>
            <a:off x="648931" y="2438400"/>
            <a:ext cx="3505494" cy="3785419"/>
          </a:xfrm>
        </p:spPr>
        <p:txBody>
          <a:bodyPr>
            <a:normAutofit/>
          </a:bodyPr>
          <a:lstStyle/>
          <a:p>
            <a:r>
              <a:rPr lang="en-US" sz="2000"/>
              <a:t>The exponential growth in combined-major enrollment is largely an unrecognized change in the advisors’ workload.</a:t>
            </a:r>
          </a:p>
          <a:p>
            <a:endParaRPr lang="en-US" sz="1600"/>
          </a:p>
          <a:p>
            <a:r>
              <a:rPr lang="en-US" sz="2000"/>
              <a:t>The </a:t>
            </a:r>
            <a:r>
              <a:rPr lang="en-US" sz="2000">
                <a:solidFill>
                  <a:srgbClr val="0070C0"/>
                </a:solidFill>
              </a:rPr>
              <a:t>~159 </a:t>
            </a:r>
            <a:r>
              <a:rPr lang="en-US" sz="2000"/>
              <a:t>combined major programs, independent combined majors, and PlusOnes present a challenge for advisors, depending on College.</a:t>
            </a:r>
          </a:p>
          <a:p>
            <a:pPr marL="0" indent="0">
              <a:buNone/>
            </a:pPr>
            <a:endParaRPr lang="en-US" sz="2000"/>
          </a:p>
          <a:p>
            <a:pPr marL="0" indent="0">
              <a:buNone/>
            </a:pPr>
            <a:endParaRPr lang="en-US" sz="2000"/>
          </a:p>
          <a:p>
            <a:endParaRPr lang="en-US" sz="200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21.png" descr="Chart, bar chart&#10;&#10;Description automatically generated">
            <a:extLst>
              <a:ext uri="{FF2B5EF4-FFF2-40B4-BE49-F238E27FC236}">
                <a16:creationId xmlns:a16="http://schemas.microsoft.com/office/drawing/2014/main" id="{6A701785-EE26-AE48-A83B-577E17C8C0F6}"/>
              </a:ext>
            </a:extLst>
          </p:cNvPr>
          <p:cNvPicPr>
            <a:picLocks noChangeAspect="1"/>
          </p:cNvPicPr>
          <p:nvPr/>
        </p:nvPicPr>
        <p:blipFill>
          <a:blip r:embed="rId2"/>
          <a:srcRect l="4646"/>
          <a:stretch>
            <a:fillRect/>
          </a:stretch>
        </p:blipFill>
        <p:spPr>
          <a:xfrm>
            <a:off x="6009017" y="592737"/>
            <a:ext cx="5203166" cy="5669280"/>
          </a:xfrm>
          <a:prstGeom prst="rect">
            <a:avLst/>
          </a:prstGeom>
          <a:effectLst/>
        </p:spPr>
      </p:pic>
      <p:sp>
        <p:nvSpPr>
          <p:cNvPr id="4" name="Slide Number Placeholder 3">
            <a:extLst>
              <a:ext uri="{FF2B5EF4-FFF2-40B4-BE49-F238E27FC236}">
                <a16:creationId xmlns:a16="http://schemas.microsoft.com/office/drawing/2014/main" id="{CEF36E43-ED9A-CE4D-8273-6E6A39B37ABD}"/>
              </a:ext>
            </a:extLst>
          </p:cNvPr>
          <p:cNvSpPr>
            <a:spLocks noGrp="1"/>
          </p:cNvSpPr>
          <p:nvPr>
            <p:ph type="sldNum" sz="quarter" idx="12"/>
          </p:nvPr>
        </p:nvSpPr>
        <p:spPr>
          <a:xfrm>
            <a:off x="8610600" y="6356350"/>
            <a:ext cx="2743200" cy="365125"/>
          </a:xfrm>
        </p:spPr>
        <p:txBody>
          <a:bodyPr>
            <a:normAutofit/>
          </a:bodyPr>
          <a:lstStyle/>
          <a:p>
            <a:pPr>
              <a:spcAft>
                <a:spcPts val="600"/>
              </a:spcAft>
            </a:pPr>
            <a:fld id="{65D9ECA8-18EF-9B40-A90C-4CD4A6EA7028}" type="slidenum">
              <a:rPr lang="en-US">
                <a:solidFill>
                  <a:srgbClr val="303030"/>
                </a:solidFill>
              </a:rPr>
              <a:pPr>
                <a:spcAft>
                  <a:spcPts val="600"/>
                </a:spcAft>
              </a:pPr>
              <a:t>9</a:t>
            </a:fld>
            <a:endParaRPr lang="en-US">
              <a:solidFill>
                <a:srgbClr val="303030"/>
              </a:solidFill>
            </a:endParaRPr>
          </a:p>
        </p:txBody>
      </p:sp>
    </p:spTree>
    <p:extLst>
      <p:ext uri="{BB962C8B-B14F-4D97-AF65-F5344CB8AC3E}">
        <p14:creationId xmlns:p14="http://schemas.microsoft.com/office/powerpoint/2010/main" val="211826697"/>
      </p:ext>
    </p:extLst>
  </p:cSld>
  <p:clrMapOvr>
    <a:masterClrMapping/>
  </p:clrMapOvr>
  <mc:AlternateContent xmlns:mc="http://schemas.openxmlformats.org/markup-compatibility/2006" xmlns:p14="http://schemas.microsoft.com/office/powerpoint/2010/main">
    <mc:Choice Requires="p14">
      <p:transition spd="slow" p14:dur="2000" advTm="60762"/>
    </mc:Choice>
    <mc:Fallback xmlns="">
      <p:transition spd="slow" advTm="60762"/>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2CC63-810F-1148-90EF-A4ECE174F0F0}" vid="{4ED22C3A-6B14-6B41-B7D7-9B5E401A3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TotalTime>
  <Words>2753</Words>
  <Application>Microsoft Office PowerPoint</Application>
  <PresentationFormat>Widescreen</PresentationFormat>
  <Paragraphs>222</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Office Theme</vt:lpstr>
      <vt:lpstr>Final Report 2020-2021</vt:lpstr>
      <vt:lpstr>1. Overview of EAPC Charges 2020-2021</vt:lpstr>
      <vt:lpstr>1. Overview of EAPC Charges 2020-2021</vt:lpstr>
      <vt:lpstr>1. Overview of EAPC Charges 2020-2021</vt:lpstr>
      <vt:lpstr>2. Academic Advising</vt:lpstr>
      <vt:lpstr>2. Academic Advising</vt:lpstr>
      <vt:lpstr>2.1  Findings: Fall 2020 worked well…</vt:lpstr>
      <vt:lpstr>2.1  Findings: Fall 2020 worked well… </vt:lpstr>
      <vt:lpstr>2.2 Combined majors present a challenge to Advisors…</vt:lpstr>
      <vt:lpstr>2.2 Combined majors present a challenge to Advisors…</vt:lpstr>
      <vt:lpstr>2.2 Combined majors present a challenge to Advisors…</vt:lpstr>
      <vt:lpstr>2.3 ‘Home college’ issue to be investigated…</vt:lpstr>
      <vt:lpstr>2.3 ‘Home college’  issue to be investigated…</vt:lpstr>
      <vt:lpstr>2.4 Advisors’ caseloads are too high…</vt:lpstr>
      <vt:lpstr>2.4 Advisors’ caseloads are too high…</vt:lpstr>
      <vt:lpstr>2.4 Advisors’ caseloads are too high…</vt:lpstr>
      <vt:lpstr>2.4 Advisors’ caseloads are too high…</vt:lpstr>
      <vt:lpstr>2.5 Advisors are drawn into a mental-health triage role…</vt:lpstr>
      <vt:lpstr>2.5 Advisors are drawn into a mental-health triage role…</vt:lpstr>
      <vt:lpstr>2.6 Advising needs a better computational toolkit</vt:lpstr>
      <vt:lpstr>3. Recommendations on Advising Charge</vt:lpstr>
      <vt:lpstr>3. Recommendations on Advising Charge</vt:lpstr>
      <vt:lpstr>3. Recommendations on Advising Charge</vt:lpstr>
      <vt:lpstr>3. Recommendations on Advising Charge</vt:lpstr>
      <vt:lpstr>3. Recommendations on Advising Charge</vt:lpstr>
      <vt:lpstr>4. Proposed Resolutions</vt:lpstr>
      <vt:lpstr>4. Proposed Resolutions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Painter, Rob</dc:creator>
  <cp:lastModifiedBy>Collins, Joan</cp:lastModifiedBy>
  <cp:revision>77</cp:revision>
  <dcterms:created xsi:type="dcterms:W3CDTF">2020-03-13T17:47:56Z</dcterms:created>
  <dcterms:modified xsi:type="dcterms:W3CDTF">2021-04-14T14:20:20Z</dcterms:modified>
</cp:coreProperties>
</file>