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20"/>
  </p:notesMasterIdLst>
  <p:sldIdLst>
    <p:sldId id="256" r:id="rId5"/>
    <p:sldId id="258" r:id="rId6"/>
    <p:sldId id="257" r:id="rId7"/>
    <p:sldId id="260" r:id="rId8"/>
    <p:sldId id="262" r:id="rId9"/>
    <p:sldId id="261" r:id="rId10"/>
    <p:sldId id="263" r:id="rId11"/>
    <p:sldId id="265" r:id="rId12"/>
    <p:sldId id="264" r:id="rId13"/>
    <p:sldId id="266" r:id="rId14"/>
    <p:sldId id="267" r:id="rId15"/>
    <p:sldId id="269" r:id="rId16"/>
    <p:sldId id="325" r:id="rId17"/>
    <p:sldId id="332" r:id="rId18"/>
    <p:sldId id="32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A232F3-97E8-9E4A-41C4-30DF35A41128}" name="Koticha, Apoo" initials="KA" userId="Koticha, Apo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1"/>
    <p:restoredTop sz="77439" autoAdjust="0"/>
  </p:normalViewPr>
  <p:slideViewPr>
    <p:cSldViewPr snapToGrid="0">
      <p:cViewPr varScale="1">
        <p:scale>
          <a:sx n="86" d="100"/>
          <a:sy n="86" d="100"/>
        </p:scale>
        <p:origin x="5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C67D9-B4AD-4C0F-9A6A-2E63ADE03489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DA87-0D94-4574-A271-DD88BEC48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97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7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62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12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38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93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9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82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45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85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73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12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47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DA87-0D94-4574-A271-DD88BEC481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2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80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0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26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6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3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4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9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7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69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71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7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a.gov/oact/cola/colaserie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news.com/best-colleges/rankings/national-universiti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6FA9327B-0F60-46E3-AD80-CE7383856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58A52-5588-66C9-9588-69ACD515D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722" y="4660681"/>
            <a:ext cx="11797990" cy="112505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400" dirty="0">
                <a:latin typeface="+mn-lt"/>
              </a:rPr>
              <a:t>Financial Affairs Committee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Charge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9AC0C-6D82-CBB8-3D06-553510E7E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8997" y="5866227"/>
            <a:ext cx="8314005" cy="69635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January 18, 2023</a:t>
            </a:r>
          </a:p>
        </p:txBody>
      </p:sp>
      <p:pic>
        <p:nvPicPr>
          <p:cNvPr id="18" name="Picture 3" descr="Top view of a background splashed with colors">
            <a:extLst>
              <a:ext uri="{FF2B5EF4-FFF2-40B4-BE49-F238E27FC236}">
                <a16:creationId xmlns:a16="http://schemas.microsoft.com/office/drawing/2014/main" id="{B827C8A8-83B9-8110-B7BE-79F723BD83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332" b="19987"/>
          <a:stretch/>
        </p:blipFill>
        <p:spPr>
          <a:xfrm>
            <a:off x="20" y="1"/>
            <a:ext cx="12191980" cy="4305300"/>
          </a:xfrm>
          <a:prstGeom prst="rect">
            <a:avLst/>
          </a:prstGeom>
        </p:spPr>
      </p:pic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BD1C99D0-461D-4A91-81EF-CCCD798B3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43053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573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7B682-BEEB-4383-411E-AAE7AF144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5" y="5231300"/>
            <a:ext cx="9689834" cy="1125050"/>
          </a:xfrm>
        </p:spPr>
        <p:txBody>
          <a:bodyPr anchor="b"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+mn-lt"/>
              </a:rPr>
              <a:t>Table 4a</a:t>
            </a:r>
            <a:br>
              <a:rPr lang="en-US" sz="3200" dirty="0">
                <a:effectLst/>
                <a:latin typeface="+mn-lt"/>
              </a:rPr>
            </a:br>
            <a:r>
              <a:rPr lang="en-US" sz="3200" b="1" dirty="0">
                <a:latin typeface="+mn-lt"/>
              </a:rPr>
              <a:t>AAUP Faculty Compensation Survey Summary</a:t>
            </a:r>
            <a:endParaRPr lang="en-US" sz="3200" dirty="0">
              <a:latin typeface="+mn-lt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C3AF56F-12C4-A93F-78F4-BABA61E1BBC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293024" y="170993"/>
            <a:ext cx="9403969" cy="4790366"/>
          </a:xfrm>
          <a:prstGeom prst="rect">
            <a:avLst/>
          </a:prstGeom>
          <a:noFill/>
        </p:spPr>
      </p:pic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D41FA3D7-37B0-47AA-8B62-7F5DEAF6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A70D144-8881-4A6E-88F5-A4E22D1ABF39}" type="datetime1">
              <a:rPr lang="en-US" smtClean="0"/>
              <a:pPr>
                <a:spcAft>
                  <a:spcPts val="600"/>
                </a:spcAft>
              </a:pPr>
              <a:t>1/10/23</a:t>
            </a:fld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4A8DB7F0-0917-4F6E-B25E-3279BBF5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64DCA9-7C7E-D03B-4921-2E38DC9F0912}"/>
              </a:ext>
            </a:extLst>
          </p:cNvPr>
          <p:cNvSpPr txBox="1"/>
          <p:nvPr/>
        </p:nvSpPr>
        <p:spPr>
          <a:xfrm>
            <a:off x="105084" y="6457014"/>
            <a:ext cx="2278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COLI from </a:t>
            </a:r>
            <a:r>
              <a:rPr lang="en-US" sz="1600" dirty="0" err="1"/>
              <a:t>bestplaces.net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66899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72A6941D-11E2-4CEF-9403-A16C08290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81" y="3695224"/>
            <a:ext cx="9569134" cy="3026251"/>
          </a:xfrm>
        </p:spPr>
        <p:txBody>
          <a:bodyPr anchor="b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+mn-lt"/>
              </a:rPr>
              <a:t>Table 4b of FAC Report</a:t>
            </a:r>
            <a:br>
              <a:rPr lang="en-US" sz="2800" b="1" dirty="0">
                <a:latin typeface="+mn-lt"/>
              </a:rPr>
            </a:b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AAUP Faculty Compensation Survey – Only Boston University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AA19F49-19F1-2BE6-C366-654DC564EF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2180" y="687021"/>
            <a:ext cx="9569134" cy="2829291"/>
          </a:xfrm>
          <a:prstGeom prst="rect">
            <a:avLst/>
          </a:prstGeom>
          <a:noFill/>
        </p:spPr>
      </p:pic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030C91EB-472B-457A-9721-71076CA5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93BA314-ADB5-4816-8D49-4E0794D5FE7E}" type="datetime1">
              <a:rPr lang="en-US" smtClean="0"/>
              <a:pPr>
                <a:spcAft>
                  <a:spcPts val="600"/>
                </a:spcAft>
              </a:pPr>
              <a:t>1/10/23</a:t>
            </a:fld>
            <a:endParaRPr lang="en-US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920EAB97-BCBD-4835-8F90-55730D56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7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72A6941D-11E2-4CEF-9403-A16C08290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996" y="4242816"/>
            <a:ext cx="10826756" cy="2100072"/>
          </a:xfrm>
        </p:spPr>
        <p:txBody>
          <a:bodyPr anchor="b"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+mn-lt"/>
              </a:rPr>
              <a:t>Table 5</a:t>
            </a:r>
            <a:br>
              <a:rPr lang="en-US" sz="3600" b="1" dirty="0">
                <a:latin typeface="+mn-lt"/>
              </a:rPr>
            </a:br>
            <a:r>
              <a:rPr lang="en-US" altLang="en-US" sz="3600" b="1" dirty="0">
                <a:latin typeface="+mn-lt"/>
              </a:rPr>
              <a:t>Net Operating Surplus (Increase in net assets from operating activities)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030C91EB-472B-457A-9721-71076CA5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93BA314-ADB5-4816-8D49-4E0794D5FE7E}" type="datetime1">
              <a:rPr lang="en-US" smtClean="0"/>
              <a:pPr>
                <a:spcAft>
                  <a:spcPts val="600"/>
                </a:spcAft>
              </a:pPr>
              <a:t>1/10/23</a:t>
            </a:fld>
            <a:endParaRPr lang="en-US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920EAB97-BCBD-4835-8F90-55730D56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AD24E1-B9CB-1138-CEA9-25491BB87B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099478"/>
              </p:ext>
            </p:extLst>
          </p:nvPr>
        </p:nvGraphicFramePr>
        <p:xfrm>
          <a:off x="926592" y="707136"/>
          <a:ext cx="10424159" cy="322148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50224">
                  <a:extLst>
                    <a:ext uri="{9D8B030D-6E8A-4147-A177-3AD203B41FA5}">
                      <a16:colId xmlns:a16="http://schemas.microsoft.com/office/drawing/2014/main" val="2559460599"/>
                    </a:ext>
                  </a:extLst>
                </a:gridCol>
                <a:gridCol w="1266185">
                  <a:extLst>
                    <a:ext uri="{9D8B030D-6E8A-4147-A177-3AD203B41FA5}">
                      <a16:colId xmlns:a16="http://schemas.microsoft.com/office/drawing/2014/main" val="2926389649"/>
                    </a:ext>
                  </a:extLst>
                </a:gridCol>
                <a:gridCol w="1405715">
                  <a:extLst>
                    <a:ext uri="{9D8B030D-6E8A-4147-A177-3AD203B41FA5}">
                      <a16:colId xmlns:a16="http://schemas.microsoft.com/office/drawing/2014/main" val="3591232311"/>
                    </a:ext>
                  </a:extLst>
                </a:gridCol>
                <a:gridCol w="1370312">
                  <a:extLst>
                    <a:ext uri="{9D8B030D-6E8A-4147-A177-3AD203B41FA5}">
                      <a16:colId xmlns:a16="http://schemas.microsoft.com/office/drawing/2014/main" val="3544927111"/>
                    </a:ext>
                  </a:extLst>
                </a:gridCol>
                <a:gridCol w="1370312">
                  <a:extLst>
                    <a:ext uri="{9D8B030D-6E8A-4147-A177-3AD203B41FA5}">
                      <a16:colId xmlns:a16="http://schemas.microsoft.com/office/drawing/2014/main" val="270262325"/>
                    </a:ext>
                  </a:extLst>
                </a:gridCol>
                <a:gridCol w="1370312">
                  <a:extLst>
                    <a:ext uri="{9D8B030D-6E8A-4147-A177-3AD203B41FA5}">
                      <a16:colId xmlns:a16="http://schemas.microsoft.com/office/drawing/2014/main" val="1553665187"/>
                    </a:ext>
                  </a:extLst>
                </a:gridCol>
                <a:gridCol w="1491099">
                  <a:extLst>
                    <a:ext uri="{9D8B030D-6E8A-4147-A177-3AD203B41FA5}">
                      <a16:colId xmlns:a16="http://schemas.microsoft.com/office/drawing/2014/main" val="1173700447"/>
                    </a:ext>
                  </a:extLst>
                </a:gridCol>
              </a:tblGrid>
              <a:tr h="536914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FY 2017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FY 2018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FY 2019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FY 2020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FY 2021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FY 2022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8009796"/>
                  </a:ext>
                </a:extLst>
              </a:tr>
              <a:tr h="8053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Net Operating Surplus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$66,315,000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$107,580,000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$135,715,000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$184,572,000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$116,850,000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$151,714,000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714186"/>
                  </a:ext>
                </a:extLst>
              </a:tr>
              <a:tr h="10738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Annual Increase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-37%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748127"/>
                  </a:ext>
                </a:extLst>
              </a:tr>
              <a:tr h="8053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5y Compounded Increase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1947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388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FCED3-D156-771F-53EA-95BAB2007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2984"/>
            <a:ext cx="10515600" cy="3103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BE IT RESOLVED that the recommended raise pool for merit for FY 2024 be 8.7%, at a minimum, of continuing salaries starting on July 1, 2023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4345FB-BF3E-16EF-40A2-6F99BD1A28A5}"/>
              </a:ext>
            </a:extLst>
          </p:cNvPr>
          <p:cNvSpPr txBox="1"/>
          <p:nvPr/>
        </p:nvSpPr>
        <p:spPr>
          <a:xfrm>
            <a:off x="688299" y="794479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a typeface="+mj-ea"/>
                <a:cs typeface="+mj-cs"/>
              </a:rPr>
              <a:t>c.  Make recommendations for 2023 merit raises for full time faculty</a:t>
            </a:r>
          </a:p>
        </p:txBody>
      </p:sp>
    </p:spTree>
    <p:extLst>
      <p:ext uri="{BB962C8B-B14F-4D97-AF65-F5344CB8AC3E}">
        <p14:creationId xmlns:p14="http://schemas.microsoft.com/office/powerpoint/2010/main" val="2115511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199"/>
            <a:ext cx="9438640" cy="421348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d. Identify alternative compensation strategies, to fill the cost-of-living gap, in the absence of direct financial increase (e.g., pay out vacation time or roll over vacation time, exemplary employee compensation (e.g., referral for a job well done)).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05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BA46D1-20F2-B5DF-0583-5BF80EA52860}"/>
              </a:ext>
            </a:extLst>
          </p:cNvPr>
          <p:cNvSpPr txBox="1"/>
          <p:nvPr/>
        </p:nvSpPr>
        <p:spPr>
          <a:xfrm>
            <a:off x="1036688" y="874226"/>
            <a:ext cx="104054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2 SURVEYS CONDUCTED</a:t>
            </a:r>
          </a:p>
          <a:p>
            <a:pPr marL="342900" indent="-342900">
              <a:buAutoNum type="arabicPeriod"/>
            </a:pPr>
            <a:r>
              <a:rPr lang="en-US" sz="1600" dirty="0"/>
              <a:t>Senate Faculty survey 2022 (434 respondents to FAC questions)</a:t>
            </a:r>
          </a:p>
          <a:p>
            <a:pPr marL="342900" indent="-342900">
              <a:buAutoNum type="arabicPeriod"/>
            </a:pPr>
            <a:r>
              <a:rPr lang="en-US" sz="1600" dirty="0"/>
              <a:t>Staff </a:t>
            </a:r>
            <a:r>
              <a:rPr lang="en-US" sz="1600"/>
              <a:t>/Fac Watercooler </a:t>
            </a:r>
            <a:r>
              <a:rPr lang="en-US" sz="1600" dirty="0"/>
              <a:t>survey 2022 on commuting and transportation (&gt;520 responses, &gt;268 written comments)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760132-9D67-2EE8-78D0-34D0D5AEC788}"/>
              </a:ext>
            </a:extLst>
          </p:cNvPr>
          <p:cNvSpPr txBox="1"/>
          <p:nvPr/>
        </p:nvSpPr>
        <p:spPr>
          <a:xfrm>
            <a:off x="1036688" y="3360587"/>
            <a:ext cx="10405448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TOP LEVEL (CRISIS) REQUESTS</a:t>
            </a:r>
          </a:p>
          <a:p>
            <a:pPr marL="342900" indent="-342900">
              <a:buAutoNum type="arabicPeriod"/>
            </a:pPr>
            <a:r>
              <a:rPr lang="en-US" sz="1600" dirty="0"/>
              <a:t>SUBSIDIES FOR PUBLIC TRANSPORTATION (18.3%)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/>
              <a:t>Partial or full subsidies for T-pass or commuter rail (provided by MIT &amp; BU)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FLEXIBLE PARKING OPTIONS (18.26%)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/>
              <a:t>Credit card and hourly parking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/>
              <a:t>Short-term (not annual) parking options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/>
              <a:t>Subsidized daily rates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PROVIDE “COUPONS” FOR (a) Childcare  (12.63%) (b) Adult care (7.09%)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ONE TIME PERFORMANCE BONUS (13.2%)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OTHER REQUESTS: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/>
              <a:t>Housing subsidies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/>
              <a:t>Improved retirement options and education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D5719F-C0C5-175B-59CD-37DDAB239043}"/>
              </a:ext>
            </a:extLst>
          </p:cNvPr>
          <p:cNvSpPr txBox="1"/>
          <p:nvPr/>
        </p:nvSpPr>
        <p:spPr>
          <a:xfrm>
            <a:off x="1036688" y="1847899"/>
            <a:ext cx="10405448" cy="13542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KEY DRIVERS</a:t>
            </a:r>
          </a:p>
          <a:p>
            <a:pPr marL="342900" indent="-342900">
              <a:buAutoNum type="arabicPeriod"/>
            </a:pPr>
            <a:r>
              <a:rPr lang="en-US" sz="1600" dirty="0"/>
              <a:t>Cost of living increased dramatically</a:t>
            </a:r>
          </a:p>
          <a:p>
            <a:pPr marL="342900" indent="-342900">
              <a:buAutoNum type="arabicPeriod"/>
            </a:pPr>
            <a:r>
              <a:rPr lang="en-US" sz="1600" dirty="0"/>
              <a:t>Change in work schedules (e.g. hybrid)</a:t>
            </a:r>
          </a:p>
          <a:p>
            <a:pPr marL="342900" indent="-342900">
              <a:buAutoNum type="arabicPeriod"/>
            </a:pPr>
            <a:r>
              <a:rPr lang="en-US" sz="1600" dirty="0"/>
              <a:t>Transportation / parking options do not address current needs</a:t>
            </a:r>
          </a:p>
          <a:p>
            <a:pPr marL="342900" indent="-342900">
              <a:buAutoNum type="arabicPeriod"/>
            </a:pPr>
            <a:r>
              <a:rPr lang="en-US" sz="1600" dirty="0"/>
              <a:t>Remedies need to be progressive: i.e. most benefit to the lower compensated employees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F2067-60B4-173D-9992-F7EDD8BC9078}"/>
              </a:ext>
            </a:extLst>
          </p:cNvPr>
          <p:cNvSpPr txBox="1"/>
          <p:nvPr/>
        </p:nvSpPr>
        <p:spPr>
          <a:xfrm>
            <a:off x="2945501" y="195597"/>
            <a:ext cx="6039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NON-SALARY COMPENSATION ITEMS OF GREATEST CONCERN</a:t>
            </a:r>
          </a:p>
          <a:p>
            <a:pPr algn="ctr"/>
            <a:r>
              <a:rPr lang="en-US" b="1" dirty="0"/>
              <a:t>Senate Faculty Affairs Committee 12-12-2022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5124D3-BBCE-C539-76DE-079C9FA4420E}"/>
              </a:ext>
            </a:extLst>
          </p:cNvPr>
          <p:cNvSpPr txBox="1"/>
          <p:nvPr/>
        </p:nvSpPr>
        <p:spPr>
          <a:xfrm>
            <a:off x="275771" y="195597"/>
            <a:ext cx="179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Charge 1, part d</a:t>
            </a:r>
          </a:p>
        </p:txBody>
      </p:sp>
    </p:spTree>
    <p:extLst>
      <p:ext uri="{BB962C8B-B14F-4D97-AF65-F5344CB8AC3E}">
        <p14:creationId xmlns:p14="http://schemas.microsoft.com/office/powerpoint/2010/main" val="218332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D5EE-BF5A-04CD-6F9C-1BB4A7794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Financial Affairs Committee (FAC)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74FBA-DDFA-07E3-4593-782009CFE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 Copeland, Chair, BCHS - SOPPS</a:t>
            </a:r>
          </a:p>
          <a:p>
            <a:r>
              <a:rPr lang="en-US" dirty="0"/>
              <a:t>Sumner Barenberg, COE - Bioengineering</a:t>
            </a:r>
          </a:p>
          <a:p>
            <a:r>
              <a:rPr lang="en-US" dirty="0" err="1"/>
              <a:t>Apoo</a:t>
            </a:r>
            <a:r>
              <a:rPr lang="en-US" dirty="0"/>
              <a:t> </a:t>
            </a:r>
            <a:r>
              <a:rPr lang="en-US" dirty="0" err="1"/>
              <a:t>Koticha</a:t>
            </a:r>
            <a:r>
              <a:rPr lang="en-US" dirty="0"/>
              <a:t>, DMSB - Finance Group</a:t>
            </a:r>
          </a:p>
          <a:p>
            <a:r>
              <a:rPr lang="en-US" dirty="0"/>
              <a:t>Joseph McNabb, CPS - Graduate Programs</a:t>
            </a:r>
          </a:p>
          <a:p>
            <a:r>
              <a:rPr lang="en-US" dirty="0"/>
              <a:t>Srinivas Sridhar, COS - Physics</a:t>
            </a:r>
          </a:p>
          <a:p>
            <a:r>
              <a:rPr lang="en-US" dirty="0"/>
              <a:t>Gary Young, BCHS/DMSB – International Business &amp; Strategy</a:t>
            </a:r>
          </a:p>
        </p:txBody>
      </p:sp>
    </p:spTree>
    <p:extLst>
      <p:ext uri="{BB962C8B-B14F-4D97-AF65-F5344CB8AC3E}">
        <p14:creationId xmlns:p14="http://schemas.microsoft.com/office/powerpoint/2010/main" val="395440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2BB46-8CF1-5F99-33E7-77398DE16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Charge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DFDA3-43AA-89D7-8373-94A69C805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190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From the Senate Agenda Committee to the 2022/23 Financial Affairs Committee (FAC) includes:  </a:t>
            </a:r>
          </a:p>
          <a:p>
            <a:pPr marR="190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/>
              <a:t>Considering increases in the cost of living, on or before December 5, 2022, the committee shall:</a:t>
            </a:r>
          </a:p>
          <a:p>
            <a:pPr marL="742950" marR="190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200" dirty="0"/>
              <a:t>Examine the total faculty compensation.</a:t>
            </a:r>
          </a:p>
          <a:p>
            <a:pPr marL="742950" marR="190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200" dirty="0"/>
              <a:t>Review match-mate institution data and compare salary raises.</a:t>
            </a:r>
          </a:p>
          <a:p>
            <a:pPr marL="742950" marR="190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200" dirty="0"/>
              <a:t>Make recommendations for 2023 merit raises for full time faculty.</a:t>
            </a:r>
          </a:p>
          <a:p>
            <a:pPr marL="742950" marR="190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200" dirty="0"/>
              <a:t>Identify alternative compensation strategies, to fill the cost-of-living gap, in the absence of direct financial increase (e.g., pay out vacation time or roll over of vacation time, exemplary employee compensation (e.g., referral for a job well done)).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4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C2BD4-50B6-0951-19BA-13FB20991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584990"/>
            <a:ext cx="11967148" cy="1116811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a. Examine the total faculty compensation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C0542-2E87-1B4A-7C2F-A7D3DDB72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Compensation Module within the Faculty Handbook describes merit is connected to teaching, scholarship and service</a:t>
            </a:r>
          </a:p>
          <a:p>
            <a:r>
              <a:rPr lang="en-US" dirty="0"/>
              <a:t>Compensation = initial salary + merit + equity (when applicable) </a:t>
            </a:r>
            <a:r>
              <a:rPr lang="en-US" dirty="0">
                <a:solidFill>
                  <a:srgbClr val="0070C0"/>
                </a:solidFill>
              </a:rPr>
              <a:t>+ non-financial compensation</a:t>
            </a:r>
          </a:p>
          <a:p>
            <a:r>
              <a:rPr lang="en-US" dirty="0"/>
              <a:t>Merit is NOT intended to account for cost-of-living (COL) increases (COLI)</a:t>
            </a:r>
          </a:p>
          <a:p>
            <a:r>
              <a:rPr lang="en-US" dirty="0"/>
              <a:t>However, nationally, COL has been on the rise since the height of the pandemic</a:t>
            </a:r>
          </a:p>
        </p:txBody>
      </p:sp>
    </p:spTree>
    <p:extLst>
      <p:ext uri="{BB962C8B-B14F-4D97-AF65-F5344CB8AC3E}">
        <p14:creationId xmlns:p14="http://schemas.microsoft.com/office/powerpoint/2010/main" val="103003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F7547-8D25-E911-DDAF-D2502EAED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640081"/>
            <a:ext cx="9997440" cy="1261213"/>
          </a:xfr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Table 1—FAC report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Social Security Administration COLA (Cost of Living Adjustments)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Source: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+mn-lt"/>
                <a:hlinkClick r:id="rId3"/>
              </a:rPr>
              <a:t>https://www.ssa.gov/oact/cola/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+mn-lt"/>
                <a:hlinkClick r:id="rId3"/>
              </a:rPr>
              <a:t>colaseries.htm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+mn-lt"/>
                <a:hlinkClick r:id="rId3"/>
              </a:rPr>
              <a:t>l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0E3C210-3AB0-430C-B1BC-2FB3BD0690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5FDE230-1334-44EF-8CAC-0E53CCA671AE}" type="datetime1">
              <a:rPr lang="en-US" smtClean="0"/>
              <a:pPr>
                <a:spcAft>
                  <a:spcPts val="600"/>
                </a:spcAft>
              </a:pPr>
              <a:t>1/10/23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5820CAA-1E47-4CF2-ADB7-2E06AA2E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6A10A6-37FC-3B03-1B22-FE182F53DB8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73105106"/>
              </p:ext>
            </p:extLst>
          </p:nvPr>
        </p:nvGraphicFramePr>
        <p:xfrm>
          <a:off x="2071007" y="2337322"/>
          <a:ext cx="8049986" cy="23579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480266">
                  <a:extLst>
                    <a:ext uri="{9D8B030D-6E8A-4147-A177-3AD203B41FA5}">
                      <a16:colId xmlns:a16="http://schemas.microsoft.com/office/drawing/2014/main" val="4172062974"/>
                    </a:ext>
                  </a:extLst>
                </a:gridCol>
                <a:gridCol w="1313944">
                  <a:extLst>
                    <a:ext uri="{9D8B030D-6E8A-4147-A177-3AD203B41FA5}">
                      <a16:colId xmlns:a16="http://schemas.microsoft.com/office/drawing/2014/main" val="2817388995"/>
                    </a:ext>
                  </a:extLst>
                </a:gridCol>
                <a:gridCol w="1313944">
                  <a:extLst>
                    <a:ext uri="{9D8B030D-6E8A-4147-A177-3AD203B41FA5}">
                      <a16:colId xmlns:a16="http://schemas.microsoft.com/office/drawing/2014/main" val="1465717782"/>
                    </a:ext>
                  </a:extLst>
                </a:gridCol>
                <a:gridCol w="1313944">
                  <a:extLst>
                    <a:ext uri="{9D8B030D-6E8A-4147-A177-3AD203B41FA5}">
                      <a16:colId xmlns:a16="http://schemas.microsoft.com/office/drawing/2014/main" val="3585854554"/>
                    </a:ext>
                  </a:extLst>
                </a:gridCol>
                <a:gridCol w="1313944">
                  <a:extLst>
                    <a:ext uri="{9D8B030D-6E8A-4147-A177-3AD203B41FA5}">
                      <a16:colId xmlns:a16="http://schemas.microsoft.com/office/drawing/2014/main" val="176506630"/>
                    </a:ext>
                  </a:extLst>
                </a:gridCol>
                <a:gridCol w="1313944">
                  <a:extLst>
                    <a:ext uri="{9D8B030D-6E8A-4147-A177-3AD203B41FA5}">
                      <a16:colId xmlns:a16="http://schemas.microsoft.com/office/drawing/2014/main" val="505738144"/>
                    </a:ext>
                  </a:extLst>
                </a:gridCol>
              </a:tblGrid>
              <a:tr h="11789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2018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2019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2021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2022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extLst>
                  <a:ext uri="{0D108BD9-81ED-4DB2-BD59-A6C34878D82A}">
                    <a16:rowId xmlns:a16="http://schemas.microsoft.com/office/drawing/2014/main" val="4229986667"/>
                  </a:ext>
                </a:extLst>
              </a:tr>
              <a:tr h="11789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COLA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2.8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1.3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5.9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8.7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6348" marR="106348" marT="0" marB="0" anchor="ctr"/>
                </a:tc>
                <a:extLst>
                  <a:ext uri="{0D108BD9-81ED-4DB2-BD59-A6C34878D82A}">
                    <a16:rowId xmlns:a16="http://schemas.microsoft.com/office/drawing/2014/main" val="20026245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3356D96-56A5-2236-E79B-D38993B86C3C}"/>
              </a:ext>
            </a:extLst>
          </p:cNvPr>
          <p:cNvSpPr txBox="1"/>
          <p:nvPr/>
        </p:nvSpPr>
        <p:spPr>
          <a:xfrm>
            <a:off x="475021" y="5214599"/>
            <a:ext cx="11037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Social Security Administration (SSA), in conjunction with the federal government has reported an 8.7% cost of living adjustment (COLA) for payments to retirees effective December 2022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highest increase in 40 years</a:t>
            </a:r>
          </a:p>
        </p:txBody>
      </p:sp>
    </p:spTree>
    <p:extLst>
      <p:ext uri="{BB962C8B-B14F-4D97-AF65-F5344CB8AC3E}">
        <p14:creationId xmlns:p14="http://schemas.microsoft.com/office/powerpoint/2010/main" val="78563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E4D8-2519-AE12-BFE1-2F2BC3F4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940" y="493550"/>
            <a:ext cx="11361420" cy="1116811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2800" b="1" dirty="0">
                <a:latin typeface="+mn-lt"/>
              </a:rPr>
              <a:t>b. Review match-mate institution data &amp; compare salary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2FA38-6478-B982-C712-810C108C6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515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2A6941D-11E2-4CEF-9403-A16C08290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7104" y="4663162"/>
            <a:ext cx="4965193" cy="1744865"/>
          </a:xfrm>
        </p:spPr>
        <p:txBody>
          <a:bodyPr anchor="t">
            <a:normAutofit/>
          </a:bodyPr>
          <a:lstStyle/>
          <a:p>
            <a:pPr marL="0" marR="0" lvl="0" indent="-22860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Table 2 of FAC Report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</a:b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US News and World Report Rankings (USNWR)</a:t>
            </a:r>
            <a:endParaRPr lang="en-US" sz="54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75C2717-F1DA-C16D-F0F0-7AFC12A33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8289" y="838200"/>
            <a:ext cx="4215510" cy="1173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>
            <a:lvl1pPr indent="17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22860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Pct val="80000"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(*Source: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+mn-lt"/>
                <a:hlinkClick r:id="rId3"/>
              </a:rPr>
              <a:t>https://www.usnews.com/best-colleges/rankings/national-universities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)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73A9451-6C04-4EAB-BE98-3DBFDE9A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0DEE97E0-6161-40DC-BC0D-2BDE091EBA57}" type="datetime1">
              <a:rPr lang="en-US" smtClean="0"/>
              <a:pPr>
                <a:spcAft>
                  <a:spcPts val="600"/>
                </a:spcAft>
              </a:pPr>
              <a:t>1/10/23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B7ADB87-B7F5-45DE-813F-07A35900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37BC95-21A5-6BC5-629D-E2C1059A4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94463"/>
              </p:ext>
            </p:extLst>
          </p:nvPr>
        </p:nvGraphicFramePr>
        <p:xfrm>
          <a:off x="230112" y="329184"/>
          <a:ext cx="5865890" cy="60891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{7E9639D4-E3E2-4D34-9284-5A2195B3D0D7}</a:tableStyleId>
              </a:tblPr>
              <a:tblGrid>
                <a:gridCol w="2487793">
                  <a:extLst>
                    <a:ext uri="{9D8B030D-6E8A-4147-A177-3AD203B41FA5}">
                      <a16:colId xmlns:a16="http://schemas.microsoft.com/office/drawing/2014/main" val="2998290816"/>
                    </a:ext>
                  </a:extLst>
                </a:gridCol>
                <a:gridCol w="761739">
                  <a:extLst>
                    <a:ext uri="{9D8B030D-6E8A-4147-A177-3AD203B41FA5}">
                      <a16:colId xmlns:a16="http://schemas.microsoft.com/office/drawing/2014/main" val="3718778624"/>
                    </a:ext>
                  </a:extLst>
                </a:gridCol>
                <a:gridCol w="915490">
                  <a:extLst>
                    <a:ext uri="{9D8B030D-6E8A-4147-A177-3AD203B41FA5}">
                      <a16:colId xmlns:a16="http://schemas.microsoft.com/office/drawing/2014/main" val="1693561533"/>
                    </a:ext>
                  </a:extLst>
                </a:gridCol>
                <a:gridCol w="850434">
                  <a:extLst>
                    <a:ext uri="{9D8B030D-6E8A-4147-A177-3AD203B41FA5}">
                      <a16:colId xmlns:a16="http://schemas.microsoft.com/office/drawing/2014/main" val="2385123053"/>
                    </a:ext>
                  </a:extLst>
                </a:gridCol>
                <a:gridCol w="850434">
                  <a:extLst>
                    <a:ext uri="{9D8B030D-6E8A-4147-A177-3AD203B41FA5}">
                      <a16:colId xmlns:a16="http://schemas.microsoft.com/office/drawing/2014/main" val="1883156245"/>
                    </a:ext>
                  </a:extLst>
                </a:gridCol>
              </a:tblGrid>
              <a:tr h="329184">
                <a:tc>
                  <a:txBody>
                    <a:bodyPr/>
                    <a:lstStyle/>
                    <a:p>
                      <a:pPr marL="59690" marR="0" indent="1778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59690" marR="0" indent="1778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University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73025" indent="4445" algn="ctr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*2023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73025" indent="4445" algn="ctr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230" marR="0" algn="ctr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324213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Boston College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624141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Boston University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005521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Brandeis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969062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Carnegie-Mellon University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72678"/>
                  </a:ext>
                </a:extLst>
              </a:tr>
              <a:tr h="333897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George Washington University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497450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Lehigh University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08384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York University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120389"/>
                  </a:ext>
                </a:extLst>
              </a:tr>
              <a:tr h="320058">
                <a:tc>
                  <a:txBody>
                    <a:bodyPr/>
                    <a:lstStyle/>
                    <a:p>
                      <a:pPr marL="59690" marR="0" indent="177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Northeastern University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49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49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636242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Notre Dame University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559495"/>
                  </a:ext>
                </a:extLst>
              </a:tr>
              <a:tr h="333897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Rensselaer Polytechnic Institute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567157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Rice University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553234"/>
                  </a:ext>
                </a:extLst>
              </a:tr>
              <a:tr h="333897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Southern Methodist University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794787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Syracuse University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684428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Tufts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638446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Tulane University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181103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University of Miami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0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3941299"/>
                  </a:ext>
                </a:extLst>
              </a:tr>
              <a:tr h="329212">
                <a:tc>
                  <a:txBody>
                    <a:bodyPr/>
                    <a:lstStyle/>
                    <a:p>
                      <a:pPr marL="59690" marR="0" indent="17780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Wake Forest University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9690" marR="157480" indent="17780" algn="ctr">
                        <a:lnSpc>
                          <a:spcPts val="133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5286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8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AED27-6D2E-60AB-355C-66B1F768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Figure/Table 3a FAC Report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US News and World Report Faculty Compensation Ranking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DE1AD-7424-B810-3587-9C312593A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890451" cy="34614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2022 - 2023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06FB92-18B4-C9D5-0DC4-97BF3410C1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325744" y="2120328"/>
            <a:ext cx="3771448" cy="4706767"/>
          </a:xfrm>
          <a:prstGeom prst="rect">
            <a:avLst/>
          </a:prstGeom>
        </p:spPr>
      </p:pic>
      <p:pic>
        <p:nvPicPr>
          <p:cNvPr id="8" name="Content Placeholder 7" descr="Chart&#10;&#10;Description automatically generated">
            <a:extLst>
              <a:ext uri="{FF2B5EF4-FFF2-40B4-BE49-F238E27FC236}">
                <a16:creationId xmlns:a16="http://schemas.microsoft.com/office/drawing/2014/main" id="{A9DCB797-5F8B-A67F-64AE-0F323A8CD5B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7370191" y="2182050"/>
            <a:ext cx="3771448" cy="4656919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39C51BB-6447-6730-25EC-99DE0251B458}"/>
              </a:ext>
            </a:extLst>
          </p:cNvPr>
          <p:cNvSpPr txBox="1">
            <a:spLocks/>
          </p:cNvSpPr>
          <p:nvPr/>
        </p:nvSpPr>
        <p:spPr>
          <a:xfrm>
            <a:off x="6710237" y="1824035"/>
            <a:ext cx="4890451" cy="3461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2400" b="1" i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None/>
              <a:defRPr sz="2000" b="1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Goudy Old Style" panose="02020502050305020303" pitchFamily="18" charset="0"/>
              <a:buNone/>
              <a:defRPr sz="1600" b="1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2021 - 2022</a:t>
            </a:r>
          </a:p>
        </p:txBody>
      </p:sp>
    </p:spTree>
    <p:extLst>
      <p:ext uri="{BB962C8B-B14F-4D97-AF65-F5344CB8AC3E}">
        <p14:creationId xmlns:p14="http://schemas.microsoft.com/office/powerpoint/2010/main" val="122213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CC7346A-0E3A-47BD-86AF-2DE07D163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0898" y="1412240"/>
            <a:ext cx="5591331" cy="3291839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+mn-lt"/>
              </a:rPr>
              <a:t>Table 3b of FAC Report</a:t>
            </a:r>
          </a:p>
        </p:txBody>
      </p:sp>
      <p:pic>
        <p:nvPicPr>
          <p:cNvPr id="4" name="Content Placeholder 3" descr="A picture containing chart&#10;&#10;Description automatically generated">
            <a:extLst>
              <a:ext uri="{FF2B5EF4-FFF2-40B4-BE49-F238E27FC236}">
                <a16:creationId xmlns:a16="http://schemas.microsoft.com/office/drawing/2014/main" id="{9DBF78CC-467D-365D-5892-6AFFCD6E1D5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595236" y="96372"/>
            <a:ext cx="4981969" cy="6512379"/>
          </a:xfrm>
          <a:prstGeom prst="rect">
            <a:avLst/>
          </a:prstGeom>
          <a:noFill/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B2AAE15-94E5-496C-93B9-A85D985C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9CE4975-1795-4C66-93A8-77AD8DF009ED}" type="datetime1">
              <a:rPr lang="en-US" smtClean="0"/>
              <a:pPr>
                <a:spcAft>
                  <a:spcPts val="600"/>
                </a:spcAft>
              </a:pPr>
              <a:t>1/10/23</a:t>
            </a:fld>
            <a:endParaRPr lang="en-US"/>
          </a:p>
        </p:txBody>
      </p:sp>
      <p:sp>
        <p:nvSpPr>
          <p:cNvPr id="17" name="Slide Number Placeholder 18">
            <a:extLst>
              <a:ext uri="{FF2B5EF4-FFF2-40B4-BE49-F238E27FC236}">
                <a16:creationId xmlns:a16="http://schemas.microsoft.com/office/drawing/2014/main" id="{C1C55277-AB30-473F-9D07-4466F576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27736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RegularSeedRightStep">
      <a:dk1>
        <a:srgbClr val="000000"/>
      </a:dk1>
      <a:lt1>
        <a:srgbClr val="FFFFFF"/>
      </a:lt1>
      <a:dk2>
        <a:srgbClr val="223A3D"/>
      </a:dk2>
      <a:lt2>
        <a:srgbClr val="E2E8E8"/>
      </a:lt2>
      <a:accent1>
        <a:srgbClr val="E73429"/>
      </a:accent1>
      <a:accent2>
        <a:srgbClr val="D57117"/>
      </a:accent2>
      <a:accent3>
        <a:srgbClr val="B4A420"/>
      </a:accent3>
      <a:accent4>
        <a:srgbClr val="80B113"/>
      </a:accent4>
      <a:accent5>
        <a:srgbClr val="4AB821"/>
      </a:accent5>
      <a:accent6>
        <a:srgbClr val="14BC2C"/>
      </a:accent6>
      <a:hlink>
        <a:srgbClr val="329096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FA6DE598567F49B2A37E2A0E002CAF" ma:contentTypeVersion="13" ma:contentTypeDescription="Create a new document." ma:contentTypeScope="" ma:versionID="85d26b6a51975161b0d93bc7ee4d3caa">
  <xsd:schema xmlns:xsd="http://www.w3.org/2001/XMLSchema" xmlns:xs="http://www.w3.org/2001/XMLSchema" xmlns:p="http://schemas.microsoft.com/office/2006/metadata/properties" xmlns:ns3="91d280f3-458c-4c3a-a85c-8f0671cba4eb" xmlns:ns4="8c84a4e8-8596-4968-9e99-5aaaaf5c06b9" targetNamespace="http://schemas.microsoft.com/office/2006/metadata/properties" ma:root="true" ma:fieldsID="7eb8f8ad9c78a4582e68797024935377" ns3:_="" ns4:_="">
    <xsd:import namespace="91d280f3-458c-4c3a-a85c-8f0671cba4eb"/>
    <xsd:import namespace="8c84a4e8-8596-4968-9e99-5aaaaf5c06b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d280f3-458c-4c3a-a85c-8f0671cba4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84a4e8-8596-4968-9e99-5aaaaf5c06b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959B23-37F4-4962-86C5-1E28A83CB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d280f3-458c-4c3a-a85c-8f0671cba4eb"/>
    <ds:schemaRef ds:uri="8c84a4e8-8596-4968-9e99-5aaaaf5c06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470F50-C2D2-4EB0-A5E3-1228297174D5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c84a4e8-8596-4968-9e99-5aaaaf5c06b9"/>
    <ds:schemaRef ds:uri="91d280f3-458c-4c3a-a85c-8f0671cba4eb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09A045-4825-4C73-B456-E4E046DDEA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{AC6D1504-F5CC-324B-9FA9-A7A1793D0B08}tf10001076</Template>
  <TotalTime>18717</TotalTime>
  <Words>895</Words>
  <Application>Microsoft Macintosh PowerPoint</Application>
  <PresentationFormat>Widescreen</PresentationFormat>
  <Paragraphs>215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Felix Titling</vt:lpstr>
      <vt:lpstr>Goudy Old Style</vt:lpstr>
      <vt:lpstr>Times New Roman</vt:lpstr>
      <vt:lpstr>ArchwayVTI</vt:lpstr>
      <vt:lpstr>Financial Affairs Committee Charge 1</vt:lpstr>
      <vt:lpstr>Financial Affairs Committee (FAC)</vt:lpstr>
      <vt:lpstr>Charge 1</vt:lpstr>
      <vt:lpstr>a. Examine the total faculty compensation</vt:lpstr>
      <vt:lpstr>Table 1—FAC report  Social Security Administration COLA (Cost of Living Adjustments) Source: https://www.ssa.gov/oact/cola/colaseries.html</vt:lpstr>
      <vt:lpstr>b. Review match-mate institution data &amp; compare salary</vt:lpstr>
      <vt:lpstr>Table 2 of FAC Report  US News and World Report Rankings (USNWR)</vt:lpstr>
      <vt:lpstr>Figure/Table 3a FAC Report US News and World Report Faculty Compensation Ranking</vt:lpstr>
      <vt:lpstr>Table 3b of FAC Report</vt:lpstr>
      <vt:lpstr>Table 4a AAUP Faculty Compensation Survey Summary</vt:lpstr>
      <vt:lpstr>Table 4b of FAC Report  AAUP Faculty Compensation Survey – Only Boston University </vt:lpstr>
      <vt:lpstr>Table 5 Net Operating Surplus (Increase in net assets from operating activities) </vt:lpstr>
      <vt:lpstr>PowerPoint Presentation</vt:lpstr>
      <vt:lpstr>d. Identify alternative compensation strategies, to fill the cost-of-living gap, in the absence of direct financial increase (e.g., pay out vacation time or roll over vacation time, exemplary employee compensation (e.g., referral for a job well done)).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Affairs Committee – T. Nedell</dc:title>
  <dc:creator>Mahfouz, Debra</dc:creator>
  <cp:lastModifiedBy>Mahfouz, Debra</cp:lastModifiedBy>
  <cp:revision>22</cp:revision>
  <cp:lastPrinted>2023-01-10T21:24:59Z</cp:lastPrinted>
  <dcterms:created xsi:type="dcterms:W3CDTF">2022-12-09T19:06:23Z</dcterms:created>
  <dcterms:modified xsi:type="dcterms:W3CDTF">2023-01-11T13:40:31Z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0x0101002FFA6DE598567F49B2A37E2A0E002CAF</vt:lpwstr>
  </property>
</Properties>
</file>