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sldIdLst>
    <p:sldId id="256" r:id="rId5"/>
    <p:sldId id="273" r:id="rId6"/>
    <p:sldId id="274" r:id="rId7"/>
    <p:sldId id="279" r:id="rId8"/>
    <p:sldId id="280" r:id="rId9"/>
    <p:sldId id="277" r:id="rId10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09F80-FF65-4025-93CC-BA1809683B40}" v="681" dt="2023-12-06T14:57:51.282"/>
    <p1510:client id="{FD707DA9-FE3A-8A49-DD8E-ACD051F234B9}" v="56" dt="2023-10-31T21:02:21.71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67"/>
    <p:restoredTop sz="96197"/>
  </p:normalViewPr>
  <p:slideViewPr>
    <p:cSldViewPr>
      <p:cViewPr varScale="1">
        <p:scale>
          <a:sx n="113" d="100"/>
          <a:sy n="113" d="100"/>
        </p:scale>
        <p:origin x="2216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3F92B-BB62-974E-A2D8-BDC5A12AB503}" type="datetimeFigureOut">
              <a:rPr lang="en-US" smtClean="0"/>
              <a:t>12/6/23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D0FEB-8870-9448-B69E-7CC6A8AD3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81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3180" marR="35560" algn="l">
              <a:lnSpc>
                <a:spcPct val="118700"/>
              </a:lnSpc>
              <a:spcBef>
                <a:spcPts val="100"/>
              </a:spcBef>
            </a:pPr>
            <a:r>
              <a:rPr lang="en-US" sz="1200" spc="-30" dirty="0">
                <a:latin typeface="+mn-lt"/>
                <a:cs typeface="Calibri"/>
              </a:rPr>
              <a:t>While you will be informed regarding specific Department/Program Level and college level governance policies and procedures, we wanted to take some time today to discuss </a:t>
            </a:r>
            <a:r>
              <a:rPr lang="en-US" sz="1200" spc="-25" dirty="0">
                <a:latin typeface="+mn-lt"/>
                <a:cs typeface="Calibri"/>
              </a:rPr>
              <a:t>University Level governance, specifically, the </a:t>
            </a:r>
            <a:r>
              <a:rPr lang="en-US" sz="1200" spc="-30" dirty="0">
                <a:latin typeface="+mn-lt"/>
                <a:cs typeface="Calibri"/>
              </a:rPr>
              <a:t>Faculty </a:t>
            </a:r>
            <a:r>
              <a:rPr lang="en-US" sz="1200" spc="-25" dirty="0">
                <a:latin typeface="+mn-lt"/>
                <a:cs typeface="Calibri"/>
              </a:rPr>
              <a:t> </a:t>
            </a:r>
            <a:r>
              <a:rPr lang="en-US" sz="1200" spc="-30" dirty="0">
                <a:latin typeface="+mn-lt"/>
                <a:cs typeface="Calibri"/>
              </a:rPr>
              <a:t>Senate</a:t>
            </a:r>
            <a:r>
              <a:rPr lang="en-US" sz="1200" spc="-40" dirty="0">
                <a:latin typeface="+mn-lt"/>
                <a:cs typeface="Calibri"/>
              </a:rPr>
              <a:t> </a:t>
            </a:r>
            <a:r>
              <a:rPr lang="en-US" sz="1200" dirty="0">
                <a:latin typeface="+mn-lt"/>
                <a:cs typeface="Calibri"/>
              </a:rPr>
              <a:t>&amp;</a:t>
            </a:r>
            <a:r>
              <a:rPr lang="en-US" sz="1200" spc="-40" dirty="0">
                <a:latin typeface="+mn-lt"/>
                <a:cs typeface="Calibri"/>
              </a:rPr>
              <a:t> </a:t>
            </a:r>
            <a:r>
              <a:rPr lang="en-US" sz="1200" spc="-30" dirty="0">
                <a:latin typeface="+mn-lt"/>
                <a:cs typeface="Calibri"/>
              </a:rPr>
              <a:t>Faculty</a:t>
            </a:r>
            <a:r>
              <a:rPr lang="en-US" sz="1200" spc="-40" dirty="0">
                <a:latin typeface="+mn-lt"/>
                <a:cs typeface="Calibri"/>
              </a:rPr>
              <a:t> </a:t>
            </a:r>
            <a:r>
              <a:rPr lang="en-US" sz="1200" spc="-20" dirty="0">
                <a:latin typeface="+mn-lt"/>
                <a:cs typeface="Calibri"/>
              </a:rPr>
              <a:t>Handbook</a:t>
            </a:r>
            <a:endParaRPr lang="en-US" sz="1200" dirty="0">
              <a:latin typeface="+mn-lt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3D0FEB-8870-9448-B69E-7CC6A8AD3C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8758" y="2572892"/>
            <a:ext cx="8080882" cy="109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D1282E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D1282E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D1282E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521" y="507375"/>
            <a:ext cx="470534" cy="326390"/>
          </a:xfrm>
          <a:custGeom>
            <a:avLst/>
            <a:gdLst/>
            <a:ahLst/>
            <a:cxnLst/>
            <a:rect l="l" t="t" r="r" b="b"/>
            <a:pathLst>
              <a:path w="470535" h="326390">
                <a:moveTo>
                  <a:pt x="469960" y="325792"/>
                </a:moveTo>
                <a:lnTo>
                  <a:pt x="0" y="325792"/>
                </a:lnTo>
                <a:lnTo>
                  <a:pt x="0" y="0"/>
                </a:lnTo>
                <a:lnTo>
                  <a:pt x="469960" y="0"/>
                </a:lnTo>
                <a:lnTo>
                  <a:pt x="469960" y="325792"/>
                </a:lnTo>
                <a:close/>
              </a:path>
            </a:pathLst>
          </a:custGeom>
          <a:solidFill>
            <a:srgbClr val="1CA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6720" y="246760"/>
            <a:ext cx="9701784" cy="72771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9151810" y="246760"/>
            <a:ext cx="727710" cy="7277100"/>
          </a:xfrm>
          <a:custGeom>
            <a:avLst/>
            <a:gdLst/>
            <a:ahLst/>
            <a:cxnLst/>
            <a:rect l="l" t="t" r="r" b="b"/>
            <a:pathLst>
              <a:path w="727709" h="7277100">
                <a:moveTo>
                  <a:pt x="727710" y="6549390"/>
                </a:moveTo>
                <a:lnTo>
                  <a:pt x="0" y="6549390"/>
                </a:lnTo>
                <a:lnTo>
                  <a:pt x="0" y="7277100"/>
                </a:lnTo>
                <a:lnTo>
                  <a:pt x="727710" y="7277100"/>
                </a:lnTo>
                <a:lnTo>
                  <a:pt x="727710" y="6549390"/>
                </a:lnTo>
                <a:close/>
              </a:path>
              <a:path w="727709" h="7277100">
                <a:moveTo>
                  <a:pt x="727710" y="0"/>
                </a:moveTo>
                <a:lnTo>
                  <a:pt x="0" y="0"/>
                </a:lnTo>
                <a:lnTo>
                  <a:pt x="0" y="5821680"/>
                </a:lnTo>
                <a:lnTo>
                  <a:pt x="727710" y="5821680"/>
                </a:lnTo>
                <a:lnTo>
                  <a:pt x="727710" y="0"/>
                </a:lnTo>
                <a:close/>
              </a:path>
            </a:pathLst>
          </a:custGeom>
          <a:solidFill>
            <a:srgbClr val="D128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51810" y="6068440"/>
            <a:ext cx="727710" cy="727710"/>
          </a:xfrm>
          <a:custGeom>
            <a:avLst/>
            <a:gdLst/>
            <a:ahLst/>
            <a:cxnLst/>
            <a:rect l="l" t="t" r="r" b="b"/>
            <a:pathLst>
              <a:path w="727709" h="727709">
                <a:moveTo>
                  <a:pt x="727709" y="0"/>
                </a:moveTo>
                <a:lnTo>
                  <a:pt x="0" y="0"/>
                </a:lnTo>
                <a:lnTo>
                  <a:pt x="0" y="727710"/>
                </a:lnTo>
                <a:lnTo>
                  <a:pt x="727709" y="727710"/>
                </a:lnTo>
                <a:lnTo>
                  <a:pt x="727709" y="0"/>
                </a:lnTo>
                <a:close/>
              </a:path>
            </a:pathLst>
          </a:custGeom>
          <a:solidFill>
            <a:srgbClr val="7A7A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8789" y="640460"/>
            <a:ext cx="8540821" cy="1049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D1282E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7593" y="1853565"/>
            <a:ext cx="7823213" cy="490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12/6/23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facultysenate@northeastern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flower, yellow, plant&#10;&#10;Description automatically generated">
            <a:extLst>
              <a:ext uri="{FF2B5EF4-FFF2-40B4-BE49-F238E27FC236}">
                <a16:creationId xmlns:a16="http://schemas.microsoft.com/office/drawing/2014/main" id="{4E38774F-8EB7-0443-B78B-9AC183F9E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6143"/>
            <a:ext cx="10097979" cy="5680113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2687" y="2057400"/>
            <a:ext cx="7693025" cy="264431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5700" spc="-285" dirty="0">
                <a:solidFill>
                  <a:schemeClr val="bg1"/>
                </a:solidFill>
              </a:rPr>
              <a:t>SAC Report</a:t>
            </a:r>
            <a:br>
              <a:rPr lang="en-US" sz="5700" spc="-285" dirty="0">
                <a:solidFill>
                  <a:schemeClr val="bg1"/>
                </a:solidFill>
              </a:rPr>
            </a:br>
            <a:r>
              <a:rPr lang="en-US" sz="5700" spc="-285" dirty="0">
                <a:solidFill>
                  <a:schemeClr val="bg1"/>
                </a:solidFill>
              </a:rPr>
              <a:t>Faculty Senate Meeting</a:t>
            </a:r>
            <a:br>
              <a:rPr lang="en-US" sz="5700" spc="-285" dirty="0">
                <a:solidFill>
                  <a:schemeClr val="bg1"/>
                </a:solidFill>
              </a:rPr>
            </a:br>
            <a:r>
              <a:rPr lang="en-US" sz="5700" spc="-285" dirty="0">
                <a:solidFill>
                  <a:schemeClr val="bg1"/>
                </a:solidFill>
              </a:rPr>
              <a:t>December 6, 2023</a:t>
            </a:r>
            <a:endParaRPr lang="en-US" sz="5700" dirty="0">
              <a:solidFill>
                <a:schemeClr val="bg1"/>
              </a:solidFill>
              <a:ea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77F2F-CC0B-2645-B221-8AD294BF8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789" y="640460"/>
            <a:ext cx="8540821" cy="523220"/>
          </a:xfrm>
        </p:spPr>
        <p:txBody>
          <a:bodyPr/>
          <a:lstStyle/>
          <a:p>
            <a:pPr algn="ctr"/>
            <a:r>
              <a:rPr lang="en-US" dirty="0"/>
              <a:t>SAC Activities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B4201-F4E6-664C-B649-5DC22BA76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4000" y="1524000"/>
            <a:ext cx="8540821" cy="4258538"/>
          </a:xfrm>
        </p:spPr>
        <p:txBody>
          <a:bodyPr wrap="square" lIns="0" tIns="0" rIns="0" bIns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Since the 11_15_23 Senate meeting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SAC has met twice.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SAC has met with Provost Office once.</a:t>
            </a:r>
            <a:endParaRPr lang="en-US" dirty="0">
              <a:ea typeface="Calibri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Elected senators meeting on 11_29_23.</a:t>
            </a:r>
            <a:endParaRPr lang="en-US" dirty="0">
              <a:ea typeface="Calibri"/>
            </a:endParaRPr>
          </a:p>
          <a:p>
            <a:pPr>
              <a:spcBef>
                <a:spcPts val="600"/>
              </a:spcBef>
            </a:pPr>
            <a:r>
              <a:rPr lang="en-US" dirty="0"/>
              <a:t>     </a:t>
            </a:r>
            <a:endParaRPr lang="en-US">
              <a:ea typeface="Calibri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86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8CE3-88C6-7A4F-9F52-C2969AFF9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789" y="640460"/>
            <a:ext cx="8540821" cy="523220"/>
          </a:xfrm>
        </p:spPr>
        <p:txBody>
          <a:bodyPr/>
          <a:lstStyle/>
          <a:p>
            <a:pPr algn="ctr"/>
            <a:r>
              <a:rPr lang="en-US" dirty="0"/>
              <a:t>SAC Activities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70462-87E6-1548-9650-DDEBDE354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540821" cy="5693866"/>
          </a:xfrm>
        </p:spPr>
        <p:txBody>
          <a:bodyPr wrap="square" lIns="0" tIns="0" rIns="0" bIns="0" anchor="t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Search committee constitution: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Department of Biology Chair Search.</a:t>
            </a:r>
            <a:endParaRPr lang="en-US" dirty="0">
              <a:ea typeface="Calibri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Department of Mechanical and Industrial Engineering Chair Search.</a:t>
            </a:r>
            <a:endParaRPr lang="en-US" dirty="0">
              <a:ea typeface="Calibri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Electrical and Computer Engineering Chair Search.</a:t>
            </a:r>
            <a:endParaRPr lang="en-US" dirty="0">
              <a:ea typeface="Calibri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Calibri"/>
              </a:rPr>
              <a:t>Election for Mills Dean search committee is underway. 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694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0E0FB-2873-5601-B154-A764D693E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789" y="640460"/>
            <a:ext cx="8540821" cy="523220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dirty="0">
                <a:ea typeface="Cambria"/>
              </a:rPr>
              <a:t>President Aoun's annual address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480A4-EA2B-8752-9FD6-F21865A75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7593" y="1853565"/>
            <a:ext cx="7823213" cy="2616101"/>
          </a:xfrm>
        </p:spPr>
        <p:txBody>
          <a:bodyPr wrap="square" lIns="0" tIns="0" rIns="0" bIns="0" anchor="t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>
                <a:ea typeface="Calibri"/>
              </a:rPr>
              <a:t>President Aoun had to reschedule his address to the Senate. </a:t>
            </a:r>
          </a:p>
          <a:p>
            <a:pPr marL="457200" indent="-457200">
              <a:buFont typeface="Arial"/>
              <a:buChar char="•"/>
            </a:pPr>
            <a:endParaRPr lang="en-US" dirty="0">
              <a:ea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dirty="0">
                <a:ea typeface="Calibri"/>
              </a:rPr>
              <a:t>It will be in the spring. We will announce the date once we have confirmation. </a:t>
            </a:r>
          </a:p>
        </p:txBody>
      </p:sp>
    </p:spTree>
    <p:extLst>
      <p:ext uri="{BB962C8B-B14F-4D97-AF65-F5344CB8AC3E}">
        <p14:creationId xmlns:p14="http://schemas.microsoft.com/office/powerpoint/2010/main" val="1263112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1E0D-CF93-8343-AC12-4FF66358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789" y="640460"/>
            <a:ext cx="8540821" cy="1046440"/>
          </a:xfrm>
        </p:spPr>
        <p:txBody>
          <a:bodyPr/>
          <a:lstStyle/>
          <a:p>
            <a:pPr algn="ctr"/>
            <a:r>
              <a:rPr lang="en-US" dirty="0"/>
              <a:t>Reminder: Nominations for Robert D. Klein University Lecturer for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7C2C1-CC2D-0B45-9531-BFD15A91F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7593" y="1853565"/>
            <a:ext cx="7823213" cy="366254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Call for nominations underway. Nominations should be sent to: </a:t>
            </a:r>
            <a:r>
              <a:rPr lang="en-US" dirty="0">
                <a:hlinkClick r:id="rId2"/>
              </a:rPr>
              <a:t>facultysenate@northeastern.edu</a:t>
            </a:r>
            <a:r>
              <a:rPr lang="en-US"/>
              <a:t>.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Nomination deadline is Fri., Dec. 8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1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1FAD89-CA7E-21D3-D303-A74FF69E9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58" y="2572892"/>
            <a:ext cx="8080882" cy="830997"/>
          </a:xfrm>
        </p:spPr>
        <p:txBody>
          <a:bodyPr/>
          <a:lstStyle/>
          <a:p>
            <a:pPr algn="ctr"/>
            <a:r>
              <a:rPr lang="en-US" sz="5400" dirty="0"/>
              <a:t>QUESTIONS?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86F21E0-F626-9F94-1C24-F32C9E39F0BC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0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952153-5aa5-42e8-8300-ccc6398e6c31" xsi:nil="true"/>
    <lcf76f155ced4ddcb4097134ff3c332f xmlns="b65f406f-1516-40f8-b870-67bd400b656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20F2A4F1EEA44D8B5A7AC16D995EAF" ma:contentTypeVersion="15" ma:contentTypeDescription="Create a new document." ma:contentTypeScope="" ma:versionID="1e508b278b10ca467b2bfc4a5ac2876f">
  <xsd:schema xmlns:xsd="http://www.w3.org/2001/XMLSchema" xmlns:xs="http://www.w3.org/2001/XMLSchema" xmlns:p="http://schemas.microsoft.com/office/2006/metadata/properties" xmlns:ns2="b65f406f-1516-40f8-b870-67bd400b656b" xmlns:ns3="c607b16e-d6ff-49da-b26c-613ab6db4c03" xmlns:ns4="e9952153-5aa5-42e8-8300-ccc6398e6c31" targetNamespace="http://schemas.microsoft.com/office/2006/metadata/properties" ma:root="true" ma:fieldsID="90ababa50c3d542d83830ea50a75d3bb" ns2:_="" ns3:_="" ns4:_="">
    <xsd:import namespace="b65f406f-1516-40f8-b870-67bd400b656b"/>
    <xsd:import namespace="c607b16e-d6ff-49da-b26c-613ab6db4c03"/>
    <xsd:import namespace="e9952153-5aa5-42e8-8300-ccc6398e6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f406f-1516-40f8-b870-67bd400b65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9a8f194-becd-4f93-a34b-b9b3045b78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7b16e-d6ff-49da-b26c-613ab6db4c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52153-5aa5-42e8-8300-ccc6398e6c31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ce72a2ae-1c91-4160-adcb-a13a78d7baae}" ma:internalName="TaxCatchAll" ma:showField="CatchAllData" ma:web="c607b16e-d6ff-49da-b26c-613ab6db4c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5F2799-294B-4070-A8D6-5538405D8ECE}">
  <ds:schemaRefs>
    <ds:schemaRef ds:uri="http://purl.org/dc/dcmitype/"/>
    <ds:schemaRef ds:uri="6ab5c029-8ded-412c-afc6-baddbc504db0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a4152810-3133-4e61-a75a-3c9d2c205b6e"/>
    <ds:schemaRef ds:uri="e9952153-5aa5-42e8-8300-ccc6398e6c31"/>
    <ds:schemaRef ds:uri="b65f406f-1516-40f8-b870-67bd400b656b"/>
  </ds:schemaRefs>
</ds:datastoreItem>
</file>

<file path=customXml/itemProps2.xml><?xml version="1.0" encoding="utf-8"?>
<ds:datastoreItem xmlns:ds="http://schemas.openxmlformats.org/officeDocument/2006/customXml" ds:itemID="{00C2142F-858A-4900-A8A1-5605371BA9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FCFAE3-7ECC-4DF3-AC25-7CFA679A84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5f406f-1516-40f8-b870-67bd400b656b"/>
    <ds:schemaRef ds:uri="c607b16e-d6ff-49da-b26c-613ab6db4c03"/>
    <ds:schemaRef ds:uri="e9952153-5aa5-42e8-8300-ccc6398e6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188</Words>
  <Application>Microsoft Macintosh PowerPoint</Application>
  <PresentationFormat>Custom</PresentationFormat>
  <Paragraphs>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Office Theme</vt:lpstr>
      <vt:lpstr>SAC Report Faculty Senate Meeting December 6, 2023</vt:lpstr>
      <vt:lpstr>SAC Activities</vt:lpstr>
      <vt:lpstr>SAC Activities</vt:lpstr>
      <vt:lpstr>President Aoun's annual address</vt:lpstr>
      <vt:lpstr>Reminder: Nominations for Robert D. Klein University Lecturer for 2024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Governance at NU</dc:title>
  <dc:creator>Collins, Joan</dc:creator>
  <cp:lastModifiedBy>Collins, Joan</cp:lastModifiedBy>
  <cp:revision>107</cp:revision>
  <dcterms:created xsi:type="dcterms:W3CDTF">2021-08-16T13:30:11Z</dcterms:created>
  <dcterms:modified xsi:type="dcterms:W3CDTF">2023-12-06T15:12:25Z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0x010100AE20F2A4F1EEA44D8B5A7AC16D995EAF</vt:lpwstr>
  </property>
  <property fmtid="{D5CDD505-2E9C-101B-9397-08002B2CF9AE}" pid="3" name="MediaServiceImageTags">
    <vt:lpwstr/>
  </property>
</Properties>
</file>