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73" r:id="rId6"/>
    <p:sldId id="274" r:id="rId7"/>
    <p:sldId id="278" r:id="rId8"/>
    <p:sldId id="277" r:id="rId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4410C-1983-412B-B18C-AF046B9885C8}" v="18" dt="2024-02-13T18:05:54.278"/>
    <p1510:client id="{17B911F0-6D0A-522E-8D60-4580E3BC00BE}" v="246" dt="2024-02-13T18:09:14.217"/>
    <p1510:client id="{1B76EA66-1CA7-95A2-9C43-FF5A7DC486CB}" v="123" dt="2024-02-13T23:59:01.704"/>
    <p1510:client id="{222EDFC9-6DDC-486F-9BFF-6D7D3FBF61CB}" v="59" dt="2024-02-14T14:46:29.642"/>
    <p1510:client id="{6966B323-ED1F-E111-1728-3344BCA5CB61}" v="141" dt="2024-02-13T18:10:58.470"/>
    <p1510:client id="{874FE8AF-D721-484E-AFD2-001995288E37}" v="34" dt="2024-02-14T14:40:51.888"/>
    <p1510:client id="{9B278BFD-775A-4391-9971-B51CAA5E6545}" v="14" dt="2024-02-14T14:16:26.252"/>
    <p1510:client id="{EF4508DB-0A72-D490-91F0-457A67BA6AB4}" v="305" dt="2024-02-13T20:41:27.8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050" y="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, Yingzi" userId="05698322-ae5d-434a-bd7d-0f59efd6f9a5" providerId="ADAL" clId="{9E1E0A8E-F047-4CC2-A0A9-5B71F03252FB}"/>
    <pc:docChg chg="modSld">
      <pc:chgData name="Lin, Yingzi" userId="05698322-ae5d-434a-bd7d-0f59efd6f9a5" providerId="ADAL" clId="{9E1E0A8E-F047-4CC2-A0A9-5B71F03252FB}" dt="2024-02-14T14:53:57.878" v="14" actId="1076"/>
      <pc:docMkLst>
        <pc:docMk/>
      </pc:docMkLst>
      <pc:sldChg chg="addSp modSp mod">
        <pc:chgData name="Lin, Yingzi" userId="05698322-ae5d-434a-bd7d-0f59efd6f9a5" providerId="ADAL" clId="{9E1E0A8E-F047-4CC2-A0A9-5B71F03252FB}" dt="2024-02-14T14:53:57.878" v="14" actId="1076"/>
        <pc:sldMkLst>
          <pc:docMk/>
          <pc:sldMk cId="3005004830" sldId="277"/>
        </pc:sldMkLst>
        <pc:spChg chg="add mod">
          <ac:chgData name="Lin, Yingzi" userId="05698322-ae5d-434a-bd7d-0f59efd6f9a5" providerId="ADAL" clId="{9E1E0A8E-F047-4CC2-A0A9-5B71F03252FB}" dt="2024-02-14T14:53:30.683" v="12" actId="1076"/>
          <ac:spMkLst>
            <pc:docMk/>
            <pc:sldMk cId="3005004830" sldId="277"/>
            <ac:spMk id="2" creationId="{8984FB8F-34A7-ABAC-AE4B-403CBD5283E9}"/>
          </ac:spMkLst>
        </pc:spChg>
        <pc:spChg chg="mod">
          <ac:chgData name="Lin, Yingzi" userId="05698322-ae5d-434a-bd7d-0f59efd6f9a5" providerId="ADAL" clId="{9E1E0A8E-F047-4CC2-A0A9-5B71F03252FB}" dt="2024-02-14T14:53:57.878" v="14" actId="1076"/>
          <ac:spMkLst>
            <pc:docMk/>
            <pc:sldMk cId="3005004830" sldId="277"/>
            <ac:spMk id="4" creationId="{E01FAD89-CA7E-21D3-D303-A74FF69E95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3F92B-BB62-974E-A2D8-BDC5A12AB503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D0FEB-8870-9448-B69E-7CC6A8AD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8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3180" marR="35560" algn="l">
              <a:lnSpc>
                <a:spcPct val="118700"/>
              </a:lnSpc>
              <a:spcBef>
                <a:spcPts val="100"/>
              </a:spcBef>
            </a:pPr>
            <a:r>
              <a:rPr lang="en-US" sz="1200" spc="-30">
                <a:latin typeface="+mn-lt"/>
                <a:cs typeface="Calibri"/>
              </a:rPr>
              <a:t>While you will be informed regarding specific Department/Program Level and college level governance policies and procedures, we wanted to take some time today to discuss </a:t>
            </a:r>
            <a:r>
              <a:rPr lang="en-US" sz="1200" spc="-25">
                <a:latin typeface="+mn-lt"/>
                <a:cs typeface="Calibri"/>
              </a:rPr>
              <a:t>University Level governance, specifically, the </a:t>
            </a:r>
            <a:r>
              <a:rPr lang="en-US" sz="1200" spc="-30">
                <a:latin typeface="+mn-lt"/>
                <a:cs typeface="Calibri"/>
              </a:rPr>
              <a:t>Faculty </a:t>
            </a:r>
            <a:r>
              <a:rPr lang="en-US" sz="1200" spc="-25">
                <a:latin typeface="+mn-lt"/>
                <a:cs typeface="Calibri"/>
              </a:rPr>
              <a:t> </a:t>
            </a:r>
            <a:r>
              <a:rPr lang="en-US" sz="1200" spc="-30">
                <a:latin typeface="+mn-lt"/>
                <a:cs typeface="Calibri"/>
              </a:rPr>
              <a:t>Senate</a:t>
            </a:r>
            <a:r>
              <a:rPr lang="en-US" sz="1200" spc="-40">
                <a:latin typeface="+mn-lt"/>
                <a:cs typeface="Calibri"/>
              </a:rPr>
              <a:t> </a:t>
            </a:r>
            <a:r>
              <a:rPr lang="en-US" sz="1200">
                <a:latin typeface="+mn-lt"/>
                <a:cs typeface="Calibri"/>
              </a:rPr>
              <a:t>&amp;</a:t>
            </a:r>
            <a:r>
              <a:rPr lang="en-US" sz="1200" spc="-40">
                <a:latin typeface="+mn-lt"/>
                <a:cs typeface="Calibri"/>
              </a:rPr>
              <a:t> </a:t>
            </a:r>
            <a:r>
              <a:rPr lang="en-US" sz="1200" spc="-30">
                <a:latin typeface="+mn-lt"/>
                <a:cs typeface="Calibri"/>
              </a:rPr>
              <a:t>Faculty</a:t>
            </a:r>
            <a:r>
              <a:rPr lang="en-US" sz="1200" spc="-40">
                <a:latin typeface="+mn-lt"/>
                <a:cs typeface="Calibri"/>
              </a:rPr>
              <a:t> </a:t>
            </a:r>
            <a:r>
              <a:rPr lang="en-US" sz="1200" spc="-20">
                <a:latin typeface="+mn-lt"/>
                <a:cs typeface="Calibri"/>
              </a:rPr>
              <a:t>Handbook</a:t>
            </a:r>
            <a:endParaRPr lang="en-US" sz="1200">
              <a:latin typeface="+mn-lt"/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D0FEB-8870-9448-B69E-7CC6A8AD3C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8758" y="2572892"/>
            <a:ext cx="8080882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521" y="507375"/>
            <a:ext cx="470534" cy="326390"/>
          </a:xfrm>
          <a:custGeom>
            <a:avLst/>
            <a:gdLst/>
            <a:ahLst/>
            <a:cxnLst/>
            <a:rect l="l" t="t" r="r" b="b"/>
            <a:pathLst>
              <a:path w="470535" h="326390">
                <a:moveTo>
                  <a:pt x="469960" y="325792"/>
                </a:moveTo>
                <a:lnTo>
                  <a:pt x="0" y="325792"/>
                </a:lnTo>
                <a:lnTo>
                  <a:pt x="0" y="0"/>
                </a:lnTo>
                <a:lnTo>
                  <a:pt x="469960" y="0"/>
                </a:lnTo>
                <a:lnTo>
                  <a:pt x="469960" y="325792"/>
                </a:lnTo>
                <a:close/>
              </a:path>
            </a:pathLst>
          </a:custGeom>
          <a:solidFill>
            <a:srgbClr val="1CA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6720" y="246760"/>
            <a:ext cx="9701784" cy="72771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151810" y="246760"/>
            <a:ext cx="727710" cy="7277100"/>
          </a:xfrm>
          <a:custGeom>
            <a:avLst/>
            <a:gdLst/>
            <a:ahLst/>
            <a:cxnLst/>
            <a:rect l="l" t="t" r="r" b="b"/>
            <a:pathLst>
              <a:path w="727709" h="7277100">
                <a:moveTo>
                  <a:pt x="727710" y="6549390"/>
                </a:moveTo>
                <a:lnTo>
                  <a:pt x="0" y="6549390"/>
                </a:lnTo>
                <a:lnTo>
                  <a:pt x="0" y="7277100"/>
                </a:lnTo>
                <a:lnTo>
                  <a:pt x="727710" y="7277100"/>
                </a:lnTo>
                <a:lnTo>
                  <a:pt x="727710" y="6549390"/>
                </a:lnTo>
                <a:close/>
              </a:path>
              <a:path w="727709" h="7277100">
                <a:moveTo>
                  <a:pt x="727710" y="0"/>
                </a:moveTo>
                <a:lnTo>
                  <a:pt x="0" y="0"/>
                </a:lnTo>
                <a:lnTo>
                  <a:pt x="0" y="5821680"/>
                </a:lnTo>
                <a:lnTo>
                  <a:pt x="727710" y="5821680"/>
                </a:lnTo>
                <a:lnTo>
                  <a:pt x="727710" y="0"/>
                </a:lnTo>
                <a:close/>
              </a:path>
            </a:pathLst>
          </a:custGeom>
          <a:solidFill>
            <a:srgbClr val="D12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51810" y="6068440"/>
            <a:ext cx="727710" cy="727710"/>
          </a:xfrm>
          <a:custGeom>
            <a:avLst/>
            <a:gdLst/>
            <a:ahLst/>
            <a:cxnLst/>
            <a:rect l="l" t="t" r="r" b="b"/>
            <a:pathLst>
              <a:path w="727709" h="727709">
                <a:moveTo>
                  <a:pt x="727709" y="0"/>
                </a:moveTo>
                <a:lnTo>
                  <a:pt x="0" y="0"/>
                </a:lnTo>
                <a:lnTo>
                  <a:pt x="0" y="727710"/>
                </a:lnTo>
                <a:lnTo>
                  <a:pt x="727709" y="727710"/>
                </a:lnTo>
                <a:lnTo>
                  <a:pt x="727709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7593" y="1853565"/>
            <a:ext cx="7823213" cy="490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nter Wonderland - Northeastern Global News">
            <a:extLst>
              <a:ext uri="{FF2B5EF4-FFF2-40B4-BE49-F238E27FC236}">
                <a16:creationId xmlns:a16="http://schemas.microsoft.com/office/drawing/2014/main" id="{682FC8F0-EE16-0A50-61E4-4AA60412D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330"/>
            <a:ext cx="10057685" cy="66897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35AFCD-C2B2-CE5A-6E22-FD2373035037}"/>
              </a:ext>
            </a:extLst>
          </p:cNvPr>
          <p:cNvSpPr/>
          <p:nvPr/>
        </p:nvSpPr>
        <p:spPr>
          <a:xfrm>
            <a:off x="1430546" y="3631184"/>
            <a:ext cx="6956958" cy="332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1070" y="3881777"/>
            <a:ext cx="7693025" cy="264431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5700" spc="-285">
                <a:solidFill>
                  <a:srgbClr val="FF0000"/>
                </a:solidFill>
              </a:rPr>
              <a:t>SAC Report</a:t>
            </a:r>
            <a:br>
              <a:rPr lang="en-US" sz="5700" spc="-285">
                <a:solidFill>
                  <a:srgbClr val="FF0000"/>
                </a:solidFill>
              </a:rPr>
            </a:br>
            <a:r>
              <a:rPr lang="en-US" sz="5700" spc="-285">
                <a:solidFill>
                  <a:srgbClr val="FF0000"/>
                </a:solidFill>
              </a:rPr>
              <a:t>Faculty Senate Meeting</a:t>
            </a:r>
            <a:br>
              <a:rPr lang="en-US" sz="5700" spc="-285">
                <a:solidFill>
                  <a:srgbClr val="FF0000"/>
                </a:solidFill>
              </a:rPr>
            </a:br>
            <a:r>
              <a:rPr lang="en-US" sz="5700" spc="-285">
                <a:solidFill>
                  <a:srgbClr val="FF0000"/>
                </a:solidFill>
              </a:rPr>
              <a:t>February 14, 2024</a:t>
            </a:r>
            <a:endParaRPr lang="en-US" sz="5700">
              <a:solidFill>
                <a:srgbClr val="FF0000"/>
              </a:solidFill>
              <a:ea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7F2F-CC0B-2645-B221-8AD294BF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523220"/>
          </a:xfrm>
        </p:spPr>
        <p:txBody>
          <a:bodyPr/>
          <a:lstStyle/>
          <a:p>
            <a:pPr algn="ctr"/>
            <a:r>
              <a:rPr lang="en-US"/>
              <a:t>SAC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B4201-F4E6-664C-B649-5DC22BA7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00" y="1524000"/>
            <a:ext cx="8540821" cy="3658374"/>
          </a:xfrm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/>
              <a:t>Since the 1_31_24 Senate meeting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/>
              <a:t>SAC has met twice.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/>
              <a:t>SAC has met with Provost Office once.</a:t>
            </a:r>
            <a:endParaRPr lang="en-US">
              <a:ea typeface="Calibri"/>
            </a:endParaRPr>
          </a:p>
          <a:p>
            <a:pPr>
              <a:spcBef>
                <a:spcPts val="600"/>
              </a:spcBef>
            </a:pPr>
            <a:r>
              <a:rPr lang="en-US"/>
              <a:t>     </a:t>
            </a:r>
            <a:endParaRPr lang="en-US">
              <a:ea typeface="Calibri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6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8CE3-88C6-7A4F-9F52-C2969AFF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523220"/>
          </a:xfrm>
        </p:spPr>
        <p:txBody>
          <a:bodyPr/>
          <a:lstStyle/>
          <a:p>
            <a:pPr algn="ctr"/>
            <a:r>
              <a:rPr lang="en-US"/>
              <a:t>Human Resources Benefits Survey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70462-87E6-1548-9650-DDEBDE354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540821" cy="5093702"/>
          </a:xfrm>
        </p:spPr>
        <p:txBody>
          <a:bodyPr wrap="square" lIns="0" tIns="0" rIns="0" bIns="0" anchor="t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Senate Agenda Committee encourages all faculty to complete the Human Resources Benefits Survey that was emailed to all faculty and staff yesterday. </a:t>
            </a:r>
            <a:endParaRPr lang="en-US"/>
          </a:p>
          <a:p>
            <a:pPr>
              <a:spcBef>
                <a:spcPts val="600"/>
              </a:spcBef>
            </a:pPr>
            <a:endParaRPr lang="en-US"/>
          </a:p>
          <a:p>
            <a:pPr>
              <a:spcBef>
                <a:spcPts val="600"/>
              </a:spcBef>
            </a:pPr>
            <a:endParaRPr lang="en-US"/>
          </a:p>
          <a:p>
            <a:pPr>
              <a:spcBef>
                <a:spcPts val="600"/>
              </a:spcBef>
            </a:pPr>
            <a:endParaRPr lang="en-US"/>
          </a:p>
          <a:p>
            <a:pPr>
              <a:spcBef>
                <a:spcPts val="600"/>
              </a:spcBef>
            </a:pPr>
            <a:endParaRPr lang="en-US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9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A44A-5AB8-3DDF-5DA7-B3CAADA0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1046440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>
                <a:ea typeface="Cambria"/>
              </a:rPr>
              <a:t>Spring 2024 Faculty Salary Equity &amp; Committee Questions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4475-5D7F-0A3D-A7C1-A117E677A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291" y="1853565"/>
            <a:ext cx="8446515" cy="547842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dirty="0"/>
              <a:t>The survey is now closed. </a:t>
            </a:r>
          </a:p>
          <a:p>
            <a:endParaRPr lang="en-US" dirty="0"/>
          </a:p>
          <a:p>
            <a:r>
              <a:rPr lang="en-US" dirty="0"/>
              <a:t>Response rate was very good -- </a:t>
            </a:r>
            <a:r>
              <a:rPr lang="en-US" sz="3200" dirty="0"/>
              <a:t>825</a:t>
            </a:r>
            <a:r>
              <a:rPr lang="en-US" sz="3200" dirty="0">
                <a:ea typeface="Calibri"/>
              </a:rPr>
              <a:t> responses (369 responses in SP 2023)</a:t>
            </a:r>
            <a:endParaRPr lang="en-US" dirty="0">
              <a:ea typeface="Calibri"/>
            </a:endParaRPr>
          </a:p>
          <a:p>
            <a:endParaRPr lang="en-US" dirty="0"/>
          </a:p>
          <a:p>
            <a:r>
              <a:rPr lang="en-US" dirty="0">
                <a:ea typeface="Calibri"/>
              </a:rPr>
              <a:t>Salary data access has been provided to approved</a:t>
            </a:r>
            <a:r>
              <a:rPr lang="en-US" baseline="30000" dirty="0">
                <a:solidFill>
                  <a:srgbClr val="FF0000"/>
                </a:solidFill>
                <a:ea typeface="Calibri"/>
              </a:rPr>
              <a:t>1</a:t>
            </a:r>
            <a:r>
              <a:rPr lang="en-US" dirty="0">
                <a:ea typeface="Calibri"/>
              </a:rPr>
              <a:t> SAC members for analysis. Summaries will be provided to appropriate Senate committees to support 2023-24 charges.</a:t>
            </a:r>
          </a:p>
          <a:p>
            <a:endParaRPr lang="en-US" dirty="0">
              <a:solidFill>
                <a:srgbClr val="000000"/>
              </a:solidFill>
              <a:ea typeface="Calibri"/>
            </a:endParaRPr>
          </a:p>
          <a:p>
            <a:r>
              <a:rPr lang="en-US" sz="1800" b="1" i="1" baseline="30000" dirty="0">
                <a:solidFill>
                  <a:srgbClr val="FF0000"/>
                </a:solidFill>
                <a:ea typeface="Calibri"/>
              </a:rPr>
              <a:t>1</a:t>
            </a:r>
            <a:r>
              <a:rPr lang="en-US" sz="1800" i="1" dirty="0">
                <a:ea typeface="Calibri"/>
              </a:rPr>
              <a:t>Signed Confidentiality Agreements required for data access</a:t>
            </a:r>
            <a:endParaRPr lang="en-US" sz="18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106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1FAD89-CA7E-21D3-D303-A74FF69E9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305" y="1530213"/>
            <a:ext cx="8080882" cy="1661993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5400" dirty="0"/>
              <a:t>QUESTIONS?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8984FB8F-34A7-ABAC-AE4B-403CBD5283E9}"/>
              </a:ext>
            </a:extLst>
          </p:cNvPr>
          <p:cNvSpPr/>
          <p:nvPr/>
        </p:nvSpPr>
        <p:spPr>
          <a:xfrm>
            <a:off x="2835298" y="3374729"/>
            <a:ext cx="4206897" cy="3660888"/>
          </a:xfrm>
          <a:prstGeom prst="hear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952153-5aa5-42e8-8300-ccc6398e6c31" xsi:nil="true"/>
    <lcf76f155ced4ddcb4097134ff3c332f xmlns="b65f406f-1516-40f8-b870-67bd400b656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20F2A4F1EEA44D8B5A7AC16D995EAF" ma:contentTypeVersion="16" ma:contentTypeDescription="Create a new document." ma:contentTypeScope="" ma:versionID="3a242409ef9398f80acd93337ad47da9">
  <xsd:schema xmlns:xsd="http://www.w3.org/2001/XMLSchema" xmlns:xs="http://www.w3.org/2001/XMLSchema" xmlns:p="http://schemas.microsoft.com/office/2006/metadata/properties" xmlns:ns2="b65f406f-1516-40f8-b870-67bd400b656b" xmlns:ns3="c607b16e-d6ff-49da-b26c-613ab6db4c03" xmlns:ns4="e9952153-5aa5-42e8-8300-ccc6398e6c31" targetNamespace="http://schemas.microsoft.com/office/2006/metadata/properties" ma:root="true" ma:fieldsID="097e54921b781123c0e912a5c5796676" ns2:_="" ns3:_="" ns4:_="">
    <xsd:import namespace="b65f406f-1516-40f8-b870-67bd400b656b"/>
    <xsd:import namespace="c607b16e-d6ff-49da-b26c-613ab6db4c03"/>
    <xsd:import namespace="e9952153-5aa5-42e8-8300-ccc6398e6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f406f-1516-40f8-b870-67bd400b6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a8f194-becd-4f93-a34b-b9b3045b7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7b16e-d6ff-49da-b26c-613ab6db4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52153-5aa5-42e8-8300-ccc6398e6c3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e72a2ae-1c91-4160-adcb-a13a78d7baae}" ma:internalName="TaxCatchAll" ma:showField="CatchAllData" ma:web="c607b16e-d6ff-49da-b26c-613ab6db4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C2142F-858A-4900-A8A1-5605371BA9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5F2799-294B-4070-A8D6-5538405D8ECE}">
  <ds:schemaRefs>
    <ds:schemaRef ds:uri="6ab5c029-8ded-412c-afc6-baddbc504db0"/>
    <ds:schemaRef ds:uri="a4152810-3133-4e61-a75a-3c9d2c205b6e"/>
    <ds:schemaRef ds:uri="b65f406f-1516-40f8-b870-67bd400b656b"/>
    <ds:schemaRef ds:uri="e9952153-5aa5-42e8-8300-ccc6398e6c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E5DCA8-6F55-4685-8F55-0E56EDC22356}">
  <ds:schemaRefs>
    <ds:schemaRef ds:uri="b65f406f-1516-40f8-b870-67bd400b656b"/>
    <ds:schemaRef ds:uri="c607b16e-d6ff-49da-b26c-613ab6db4c03"/>
    <ds:schemaRef ds:uri="e9952153-5aa5-42e8-8300-ccc6398e6c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167</Words>
  <Application>Microsoft Office PowerPoint</Application>
  <PresentationFormat>Custom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 Theme</vt:lpstr>
      <vt:lpstr>SAC Report Faculty Senate Meeting February 14, 2024</vt:lpstr>
      <vt:lpstr>SAC Activities</vt:lpstr>
      <vt:lpstr>Human Resources Benefits Survey </vt:lpstr>
      <vt:lpstr>Spring 2024 Faculty Salary Equity &amp; Committee Questions Survey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Governance at NU</dc:title>
  <dc:creator>Collins, Joan</dc:creator>
  <cp:lastModifiedBy>Lin, Yingzi</cp:lastModifiedBy>
  <cp:revision>94</cp:revision>
  <cp:lastPrinted>2024-01-29T20:48:55Z</cp:lastPrinted>
  <dcterms:created xsi:type="dcterms:W3CDTF">2021-08-16T13:30:11Z</dcterms:created>
  <dcterms:modified xsi:type="dcterms:W3CDTF">2024-02-14T14:54:00Z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0x010100AE20F2A4F1EEA44D8B5A7AC16D995EAF</vt:lpwstr>
  </property>
  <property fmtid="{D5CDD505-2E9C-101B-9397-08002B2CF9AE}" pid="3" name="MediaServiceImageTags">
    <vt:lpwstr/>
  </property>
</Properties>
</file>