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19"/>
  </p:notesMasterIdLst>
  <p:sldIdLst>
    <p:sldId id="256" r:id="rId5"/>
    <p:sldId id="258" r:id="rId6"/>
    <p:sldId id="257" r:id="rId7"/>
    <p:sldId id="260" r:id="rId8"/>
    <p:sldId id="262" r:id="rId9"/>
    <p:sldId id="341" r:id="rId10"/>
    <p:sldId id="342" r:id="rId11"/>
    <p:sldId id="269" r:id="rId12"/>
    <p:sldId id="325" r:id="rId13"/>
    <p:sldId id="334" r:id="rId14"/>
    <p:sldId id="335" r:id="rId15"/>
    <p:sldId id="336" r:id="rId16"/>
    <p:sldId id="337" r:id="rId17"/>
    <p:sldId id="34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011933-0F56-43B7-B793-290A444F8B9B}" v="6" dt="2024-02-20T19:38:34.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262"/>
    <p:restoredTop sz="75704" autoAdjust="0"/>
  </p:normalViewPr>
  <p:slideViewPr>
    <p:cSldViewPr snapToGrid="0">
      <p:cViewPr varScale="1">
        <p:scale>
          <a:sx n="61" d="100"/>
          <a:sy n="61"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ticha, Apoo" userId="b882f16c-82db-4727-a0e0-0430b1bc8a03" providerId="ADAL" clId="{D5011933-0F56-43B7-B793-290A444F8B9B}"/>
    <pc:docChg chg="custSel modSld">
      <pc:chgData name="Koticha, Apoo" userId="b882f16c-82db-4727-a0e0-0430b1bc8a03" providerId="ADAL" clId="{D5011933-0F56-43B7-B793-290A444F8B9B}" dt="2024-02-20T19:38:38.790" v="11" actId="14100"/>
      <pc:docMkLst>
        <pc:docMk/>
      </pc:docMkLst>
      <pc:sldChg chg="addSp delSp modSp mod delAnim">
        <pc:chgData name="Koticha, Apoo" userId="b882f16c-82db-4727-a0e0-0430b1bc8a03" providerId="ADAL" clId="{D5011933-0F56-43B7-B793-290A444F8B9B}" dt="2024-02-20T19:38:38.790" v="11" actId="14100"/>
        <pc:sldMkLst>
          <pc:docMk/>
          <pc:sldMk cId="3708335652" sldId="342"/>
        </pc:sldMkLst>
        <pc:spChg chg="mod">
          <ac:chgData name="Koticha, Apoo" userId="b882f16c-82db-4727-a0e0-0430b1bc8a03" providerId="ADAL" clId="{D5011933-0F56-43B7-B793-290A444F8B9B}" dt="2024-02-20T19:38:38.790" v="11" actId="14100"/>
          <ac:spMkLst>
            <pc:docMk/>
            <pc:sldMk cId="3708335652" sldId="342"/>
            <ac:spMk id="6" creationId="{F624F9C3-1FED-9670-6334-F8F532B721B4}"/>
          </ac:spMkLst>
        </pc:spChg>
        <pc:picChg chg="del">
          <ac:chgData name="Koticha, Apoo" userId="b882f16c-82db-4727-a0e0-0430b1bc8a03" providerId="ADAL" clId="{D5011933-0F56-43B7-B793-290A444F8B9B}" dt="2024-02-20T19:37:56.746" v="0" actId="478"/>
          <ac:picMkLst>
            <pc:docMk/>
            <pc:sldMk cId="3708335652" sldId="342"/>
            <ac:picMk id="2" creationId="{7598FBC4-4128-8A16-1864-0E88B08B5857}"/>
          </ac:picMkLst>
        </pc:picChg>
        <pc:picChg chg="add mod">
          <ac:chgData name="Koticha, Apoo" userId="b882f16c-82db-4727-a0e0-0430b1bc8a03" providerId="ADAL" clId="{D5011933-0F56-43B7-B793-290A444F8B9B}" dt="2024-02-20T19:38:23.830" v="5" actId="1076"/>
          <ac:picMkLst>
            <pc:docMk/>
            <pc:sldMk cId="3708335652" sldId="342"/>
            <ac:picMk id="3" creationId="{872DFF9D-2FB5-3EAA-B6FE-8307F1719D8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C67D9-B4AD-4C0F-9A6A-2E63ADE03489}" type="datetimeFigureOut">
              <a:rPr lang="en-US" smtClean="0"/>
              <a:t>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DA87-0D94-4574-A271-DD88BEC48180}" type="slidenum">
              <a:rPr lang="en-US" smtClean="0"/>
              <a:t>‹#›</a:t>
            </a:fld>
            <a:endParaRPr lang="en-US"/>
          </a:p>
        </p:txBody>
      </p:sp>
    </p:spTree>
    <p:extLst>
      <p:ext uri="{BB962C8B-B14F-4D97-AF65-F5344CB8AC3E}">
        <p14:creationId xmlns:p14="http://schemas.microsoft.com/office/powerpoint/2010/main" val="2102097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a:t>
            </a:r>
          </a:p>
        </p:txBody>
      </p:sp>
      <p:sp>
        <p:nvSpPr>
          <p:cNvPr id="4" name="Slide Number Placeholder 3"/>
          <p:cNvSpPr>
            <a:spLocks noGrp="1"/>
          </p:cNvSpPr>
          <p:nvPr>
            <p:ph type="sldNum" sz="quarter" idx="10"/>
          </p:nvPr>
        </p:nvSpPr>
        <p:spPr/>
        <p:txBody>
          <a:bodyPr/>
          <a:lstStyle/>
          <a:p>
            <a:fld id="{DACDDA87-0D94-4574-A271-DD88BEC48180}" type="slidenum">
              <a:rPr lang="en-US" smtClean="0"/>
              <a:t>4</a:t>
            </a:fld>
            <a:endParaRPr lang="en-US"/>
          </a:p>
        </p:txBody>
      </p:sp>
    </p:spTree>
    <p:extLst>
      <p:ext uri="{BB962C8B-B14F-4D97-AF65-F5344CB8AC3E}">
        <p14:creationId xmlns:p14="http://schemas.microsoft.com/office/powerpoint/2010/main" val="769985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DA87-0D94-4574-A271-DD88BEC48180}" type="slidenum">
              <a:rPr lang="en-US" smtClean="0"/>
              <a:t>5</a:t>
            </a:fld>
            <a:endParaRPr lang="en-US"/>
          </a:p>
        </p:txBody>
      </p:sp>
    </p:spTree>
    <p:extLst>
      <p:ext uri="{BB962C8B-B14F-4D97-AF65-F5344CB8AC3E}">
        <p14:creationId xmlns:p14="http://schemas.microsoft.com/office/powerpoint/2010/main" val="2611473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Last year, average was 4.3% above.</a:t>
            </a:r>
          </a:p>
          <a:p>
            <a:r>
              <a:rPr lang="en-US" dirty="0"/>
              <a:t>With 25% COLI adjustment, 13.9% behind.</a:t>
            </a:r>
          </a:p>
          <a:p>
            <a:r>
              <a:rPr lang="en-US" dirty="0"/>
              <a:t>With 50% COLI adjustment, 23.5% behind.</a:t>
            </a:r>
          </a:p>
        </p:txBody>
      </p:sp>
      <p:sp>
        <p:nvSpPr>
          <p:cNvPr id="4" name="Slide Number Placeholder 3"/>
          <p:cNvSpPr>
            <a:spLocks noGrp="1"/>
          </p:cNvSpPr>
          <p:nvPr>
            <p:ph type="sldNum" sz="quarter" idx="10"/>
          </p:nvPr>
        </p:nvSpPr>
        <p:spPr/>
        <p:txBody>
          <a:bodyPr/>
          <a:lstStyle/>
          <a:p>
            <a:fld id="{DACDDA87-0D94-4574-A271-DD88BEC48180}" type="slidenum">
              <a:rPr lang="en-US" smtClean="0"/>
              <a:t>6</a:t>
            </a:fld>
            <a:endParaRPr lang="en-US"/>
          </a:p>
        </p:txBody>
      </p:sp>
    </p:spTree>
    <p:extLst>
      <p:ext uri="{BB962C8B-B14F-4D97-AF65-F5344CB8AC3E}">
        <p14:creationId xmlns:p14="http://schemas.microsoft.com/office/powerpoint/2010/main" val="309873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average difference across all ranks is 13.6%.</a:t>
            </a:r>
          </a:p>
          <a:p>
            <a:r>
              <a:rPr lang="en-US" dirty="0"/>
              <a:t>(Last year was 8.9%)</a:t>
            </a:r>
          </a:p>
        </p:txBody>
      </p:sp>
      <p:sp>
        <p:nvSpPr>
          <p:cNvPr id="4" name="Slide Number Placeholder 3"/>
          <p:cNvSpPr>
            <a:spLocks noGrp="1"/>
          </p:cNvSpPr>
          <p:nvPr>
            <p:ph type="sldNum" sz="quarter" idx="10"/>
          </p:nvPr>
        </p:nvSpPr>
        <p:spPr/>
        <p:txBody>
          <a:bodyPr/>
          <a:lstStyle/>
          <a:p>
            <a:fld id="{DACDDA87-0D94-4574-A271-DD88BEC48180}" type="slidenum">
              <a:rPr lang="en-US" smtClean="0"/>
              <a:t>7</a:t>
            </a:fld>
            <a:endParaRPr lang="en-US"/>
          </a:p>
        </p:txBody>
      </p:sp>
    </p:spTree>
    <p:extLst>
      <p:ext uri="{BB962C8B-B14F-4D97-AF65-F5344CB8AC3E}">
        <p14:creationId xmlns:p14="http://schemas.microsoft.com/office/powerpoint/2010/main" val="540332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DA87-0D94-4574-A271-DD88BEC48180}" type="slidenum">
              <a:rPr lang="en-US" smtClean="0"/>
              <a:t>8</a:t>
            </a:fld>
            <a:endParaRPr lang="en-US"/>
          </a:p>
        </p:txBody>
      </p:sp>
    </p:spTree>
    <p:extLst>
      <p:ext uri="{BB962C8B-B14F-4D97-AF65-F5344CB8AC3E}">
        <p14:creationId xmlns:p14="http://schemas.microsoft.com/office/powerpoint/2010/main" val="91073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DA87-0D94-4574-A271-DD88BEC48180}" type="slidenum">
              <a:rPr lang="en-US" smtClean="0"/>
              <a:t>9</a:t>
            </a:fld>
            <a:endParaRPr lang="en-US"/>
          </a:p>
        </p:txBody>
      </p:sp>
    </p:spTree>
    <p:extLst>
      <p:ext uri="{BB962C8B-B14F-4D97-AF65-F5344CB8AC3E}">
        <p14:creationId xmlns:p14="http://schemas.microsoft.com/office/powerpoint/2010/main" val="239566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DA87-0D94-4574-A271-DD88BEC48180}" type="slidenum">
              <a:rPr lang="en-US" smtClean="0"/>
              <a:t>13</a:t>
            </a:fld>
            <a:endParaRPr lang="en-US"/>
          </a:p>
        </p:txBody>
      </p:sp>
    </p:spTree>
    <p:extLst>
      <p:ext uri="{BB962C8B-B14F-4D97-AF65-F5344CB8AC3E}">
        <p14:creationId xmlns:p14="http://schemas.microsoft.com/office/powerpoint/2010/main" val="2745738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DA87-0D94-4574-A271-DD88BEC48180}" type="slidenum">
              <a:rPr lang="en-US" smtClean="0"/>
              <a:t>14</a:t>
            </a:fld>
            <a:endParaRPr lang="en-US"/>
          </a:p>
        </p:txBody>
      </p:sp>
    </p:spTree>
    <p:extLst>
      <p:ext uri="{BB962C8B-B14F-4D97-AF65-F5344CB8AC3E}">
        <p14:creationId xmlns:p14="http://schemas.microsoft.com/office/powerpoint/2010/main" val="180117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0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87220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26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413443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34406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13123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a:xfrm rot="5400000">
            <a:off x="10425981" y="4687095"/>
            <a:ext cx="2706690" cy="365125"/>
          </a:xfrm>
          <a:prstGeom prst="rect">
            <a:avLst/>
          </a:prstGeom>
        </p:spPr>
        <p:txBody>
          <a:bodyPr/>
          <a:lstStyle/>
          <a:p>
            <a:fld id="{F6CCBF3A-D7FB-4B97-8FD5-6FFB20CB1E84}" type="datetimeFigureOut">
              <a:rPr lang="en-US" smtClean="0"/>
              <a:t>2/20/2024</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63284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10729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14577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a:xfrm rot="5400000">
            <a:off x="10425981" y="4687095"/>
            <a:ext cx="2706690" cy="365125"/>
          </a:xfrm>
          <a:prstGeom prst="rect">
            <a:avLst/>
          </a:prstGeom>
        </p:spPr>
        <p:txBody>
          <a:bodyPr/>
          <a:lstStyle/>
          <a:p>
            <a:fld id="{F6CCBF3A-D7FB-4B97-8FD5-6FFB20CB1E84}" type="datetimeFigureOut">
              <a:rPr lang="en-US" smtClean="0"/>
              <a:t>2/20/2024</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69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a:xfrm rot="5400000">
            <a:off x="10425981" y="4687095"/>
            <a:ext cx="2706690" cy="365125"/>
          </a:xfrm>
          <a:prstGeom prst="rect">
            <a:avLst/>
          </a:prstGeom>
        </p:spPr>
        <p:txBody>
          <a:bodyPr/>
          <a:lstStyle/>
          <a:p>
            <a:fld id="{F6CCBF3A-D7FB-4B97-8FD5-6FFB20CB1E84}" type="datetimeFigureOut">
              <a:rPr lang="en-US" smtClean="0"/>
              <a:t>2/20/2024</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71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2000">
                <a:solidFill>
                  <a:schemeClr val="tx1"/>
                </a:solidFill>
              </a:defRPr>
            </a:lvl1pPr>
          </a:lstStyle>
          <a:p>
            <a:fld id="{3109D357-8067-4A1F-97B2-93C5160B78D9}" type="slidenum">
              <a:rPr lang="en-US" smtClean="0"/>
              <a:pPr/>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878669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aculty.northeastern.edu/senate/resolutions/2022-202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aculty.northeastern.edu/senate/resolutions/2022-202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sa.gov/oact/cola/colaserie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inance.northeastern.edu/wp-content/uploads/Northeastern-University-FY23-Financial-Statemen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6FA9327B-0F60-46E3-AD80-CE73838567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B58A52-5588-66C9-9588-69ACD515DDA6}"/>
              </a:ext>
            </a:extLst>
          </p:cNvPr>
          <p:cNvSpPr>
            <a:spLocks noGrp="1"/>
          </p:cNvSpPr>
          <p:nvPr>
            <p:ph type="ctrTitle"/>
          </p:nvPr>
        </p:nvSpPr>
        <p:spPr>
          <a:xfrm>
            <a:off x="200722" y="4660681"/>
            <a:ext cx="11797990" cy="1125050"/>
          </a:xfrm>
        </p:spPr>
        <p:txBody>
          <a:bodyPr anchor="b">
            <a:normAutofit fontScale="90000"/>
          </a:bodyPr>
          <a:lstStyle/>
          <a:p>
            <a:pPr algn="ctr"/>
            <a:r>
              <a:rPr lang="en-US" sz="4400" dirty="0"/>
              <a:t>Financial Affairs Committee</a:t>
            </a:r>
            <a:br>
              <a:rPr lang="en-US" sz="4400" dirty="0"/>
            </a:br>
            <a:r>
              <a:rPr lang="en-US" sz="4400" dirty="0"/>
              <a:t>Final Report</a:t>
            </a:r>
          </a:p>
        </p:txBody>
      </p:sp>
      <p:sp>
        <p:nvSpPr>
          <p:cNvPr id="3" name="Subtitle 2">
            <a:extLst>
              <a:ext uri="{FF2B5EF4-FFF2-40B4-BE49-F238E27FC236}">
                <a16:creationId xmlns:a16="http://schemas.microsoft.com/office/drawing/2014/main" id="{A569AC0C-6D82-CBB8-3D06-553510E7EC80}"/>
              </a:ext>
            </a:extLst>
          </p:cNvPr>
          <p:cNvSpPr>
            <a:spLocks noGrp="1"/>
          </p:cNvSpPr>
          <p:nvPr>
            <p:ph type="subTitle" idx="1"/>
          </p:nvPr>
        </p:nvSpPr>
        <p:spPr>
          <a:xfrm>
            <a:off x="1938997" y="5866227"/>
            <a:ext cx="8314005" cy="696351"/>
          </a:xfrm>
        </p:spPr>
        <p:txBody>
          <a:bodyPr>
            <a:normAutofit/>
          </a:bodyPr>
          <a:lstStyle/>
          <a:p>
            <a:pPr algn="ctr"/>
            <a:r>
              <a:rPr lang="en-US" dirty="0"/>
              <a:t>February 14, 2024</a:t>
            </a:r>
          </a:p>
        </p:txBody>
      </p:sp>
      <p:pic>
        <p:nvPicPr>
          <p:cNvPr id="18" name="Picture 3" descr="Top view of a background splashed with colors">
            <a:extLst>
              <a:ext uri="{FF2B5EF4-FFF2-40B4-BE49-F238E27FC236}">
                <a16:creationId xmlns:a16="http://schemas.microsoft.com/office/drawing/2014/main" id="{B827C8A8-83B9-8110-B7BE-79F723BD83FA}"/>
              </a:ext>
            </a:extLst>
          </p:cNvPr>
          <p:cNvPicPr>
            <a:picLocks noChangeAspect="1"/>
          </p:cNvPicPr>
          <p:nvPr/>
        </p:nvPicPr>
        <p:blipFill rotWithShape="1">
          <a:blip r:embed="rId2"/>
          <a:srcRect t="18332" b="19987"/>
          <a:stretch/>
        </p:blipFill>
        <p:spPr>
          <a:xfrm>
            <a:off x="20" y="1"/>
            <a:ext cx="12191980" cy="4305300"/>
          </a:xfrm>
          <a:prstGeom prst="rect">
            <a:avLst/>
          </a:prstGeom>
        </p:spPr>
      </p:pic>
      <p:cxnSp>
        <p:nvCxnSpPr>
          <p:cNvPr id="19" name="Straight Connector 10">
            <a:extLst>
              <a:ext uri="{FF2B5EF4-FFF2-40B4-BE49-F238E27FC236}">
                <a16:creationId xmlns:a16="http://schemas.microsoft.com/office/drawing/2014/main" id="{BD1C99D0-461D-4A91-81EF-CCCD798B37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3053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573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BB46-8CF1-5F99-33E7-77398DE1652C}"/>
              </a:ext>
            </a:extLst>
          </p:cNvPr>
          <p:cNvSpPr>
            <a:spLocks noGrp="1"/>
          </p:cNvSpPr>
          <p:nvPr>
            <p:ph type="title"/>
          </p:nvPr>
        </p:nvSpPr>
        <p:spPr>
          <a:xfrm>
            <a:off x="838200" y="584990"/>
            <a:ext cx="10515600" cy="697545"/>
          </a:xfrm>
        </p:spPr>
        <p:txBody>
          <a:bodyPr>
            <a:normAutofit/>
          </a:bodyPr>
          <a:lstStyle/>
          <a:p>
            <a:pPr algn="ctr"/>
            <a:r>
              <a:rPr lang="en-US" sz="4000" dirty="0"/>
              <a:t>Charge 2</a:t>
            </a:r>
          </a:p>
        </p:txBody>
      </p:sp>
      <p:sp>
        <p:nvSpPr>
          <p:cNvPr id="3" name="Content Placeholder 2">
            <a:extLst>
              <a:ext uri="{FF2B5EF4-FFF2-40B4-BE49-F238E27FC236}">
                <a16:creationId xmlns:a16="http://schemas.microsoft.com/office/drawing/2014/main" id="{EBADFDA3-43AA-89D7-8373-94A69C805514}"/>
              </a:ext>
            </a:extLst>
          </p:cNvPr>
          <p:cNvSpPr>
            <a:spLocks noGrp="1"/>
          </p:cNvSpPr>
          <p:nvPr>
            <p:ph idx="1"/>
          </p:nvPr>
        </p:nvSpPr>
        <p:spPr>
          <a:xfrm>
            <a:off x="838200" y="2061469"/>
            <a:ext cx="10515600" cy="4430771"/>
          </a:xfrm>
        </p:spPr>
        <p:txBody>
          <a:bodyPr>
            <a:normAutofit/>
          </a:bodyPr>
          <a:lstStyle/>
          <a:p>
            <a:pPr marR="0" indent="0" fontAlgn="base">
              <a:buNone/>
            </a:pPr>
            <a:r>
              <a:rPr lang="en-US" sz="3200" dirty="0">
                <a:effectLst/>
                <a:ea typeface="Times New Roman" panose="02020603050405020304" pitchFamily="18" charset="0"/>
              </a:rPr>
              <a:t>Whereas the 2022-2023 FAC report has provided </a:t>
            </a:r>
            <a:r>
              <a:rPr lang="en-US" sz="3200" u="sng" dirty="0">
                <a:solidFill>
                  <a:srgbClr val="0000FF"/>
                </a:solidFill>
                <a:effectLst/>
                <a:ea typeface="Times New Roman" panose="02020603050405020304" pitchFamily="18" charset="0"/>
                <a:hlinkClick r:id="rId2"/>
              </a:rPr>
              <a:t>several resolutions</a:t>
            </a:r>
            <a:r>
              <a:rPr lang="en-US" sz="3200" dirty="0">
                <a:effectLst/>
                <a:ea typeface="Times New Roman" panose="02020603050405020304" pitchFamily="18" charset="0"/>
              </a:rPr>
              <a:t> for the University to enhance the oversight of retirement plans, the fund menu, fees, and the quality of reporting to plan participants, the committee shall: </a:t>
            </a:r>
          </a:p>
          <a:p>
            <a:pPr marL="400050" marR="0" indent="0" fontAlgn="base">
              <a:buNone/>
            </a:pPr>
            <a:r>
              <a:rPr lang="en-US" sz="3200" dirty="0">
                <a:effectLst/>
                <a:ea typeface="Times New Roman" panose="02020603050405020304" pitchFamily="18" charset="0"/>
              </a:rPr>
              <a:t>Examine the University’s actions and plan to implement these resolutions. </a:t>
            </a:r>
          </a:p>
        </p:txBody>
      </p:sp>
      <p:sp>
        <p:nvSpPr>
          <p:cNvPr id="4" name="Slide Number Placeholder 5">
            <a:extLst>
              <a:ext uri="{FF2B5EF4-FFF2-40B4-BE49-F238E27FC236}">
                <a16:creationId xmlns:a16="http://schemas.microsoft.com/office/drawing/2014/main" id="{F9919EDF-BEB5-2889-AE12-39833D7CBED2}"/>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10</a:t>
            </a:fld>
            <a:endParaRPr lang="en-US"/>
          </a:p>
        </p:txBody>
      </p:sp>
    </p:spTree>
    <p:extLst>
      <p:ext uri="{BB962C8B-B14F-4D97-AF65-F5344CB8AC3E}">
        <p14:creationId xmlns:p14="http://schemas.microsoft.com/office/powerpoint/2010/main" val="369836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8A27-CCF0-5B99-5C2B-7DA654396C5A}"/>
              </a:ext>
            </a:extLst>
          </p:cNvPr>
          <p:cNvSpPr>
            <a:spLocks noGrp="1"/>
          </p:cNvSpPr>
          <p:nvPr>
            <p:ph type="title"/>
          </p:nvPr>
        </p:nvSpPr>
        <p:spPr/>
        <p:txBody>
          <a:bodyPr/>
          <a:lstStyle/>
          <a:p>
            <a:pPr algn="ctr"/>
            <a:r>
              <a:rPr lang="en-US" dirty="0"/>
              <a:t>Oversight of </a:t>
            </a:r>
            <a:r>
              <a:rPr lang="en-US" sz="4000" dirty="0"/>
              <a:t>retirement</a:t>
            </a:r>
            <a:r>
              <a:rPr lang="en-US" dirty="0"/>
              <a:t> plans</a:t>
            </a:r>
          </a:p>
        </p:txBody>
      </p:sp>
      <p:sp>
        <p:nvSpPr>
          <p:cNvPr id="3" name="Content Placeholder 2">
            <a:extLst>
              <a:ext uri="{FF2B5EF4-FFF2-40B4-BE49-F238E27FC236}">
                <a16:creationId xmlns:a16="http://schemas.microsoft.com/office/drawing/2014/main" id="{68AA02B1-D4B2-BC3A-4B28-33B373EC8725}"/>
              </a:ext>
            </a:extLst>
          </p:cNvPr>
          <p:cNvSpPr>
            <a:spLocks noGrp="1"/>
          </p:cNvSpPr>
          <p:nvPr>
            <p:ph idx="1"/>
          </p:nvPr>
        </p:nvSpPr>
        <p:spPr/>
        <p:txBody>
          <a:bodyPr>
            <a:normAutofit/>
          </a:bodyPr>
          <a:lstStyle/>
          <a:p>
            <a:r>
              <a:rPr lang="en-US" sz="2800" dirty="0"/>
              <a:t>Met with SVP </a:t>
            </a:r>
            <a:r>
              <a:rPr lang="en-US" sz="2800" dirty="0" err="1"/>
              <a:t>Nedell</a:t>
            </a:r>
            <a:r>
              <a:rPr lang="en-US" sz="2800" dirty="0"/>
              <a:t> &amp; VP </a:t>
            </a:r>
            <a:r>
              <a:rPr lang="en-US" sz="2800" dirty="0" err="1"/>
              <a:t>Grazulis</a:t>
            </a:r>
            <a:endParaRPr lang="en-US" sz="2800" dirty="0"/>
          </a:p>
          <a:p>
            <a:r>
              <a:rPr lang="en-US" sz="2800" kern="100" dirty="0">
                <a:effectLst/>
                <a:ea typeface="Calibri" panose="020F0502020204030204" pitchFamily="34" charset="0"/>
              </a:rPr>
              <a:t>We appreciate the new improvements to the retirement plan announced recently</a:t>
            </a:r>
            <a:endParaRPr lang="en-US" sz="2800" kern="100" dirty="0">
              <a:ea typeface="Calibri" panose="020F0502020204030204" pitchFamily="34" charset="0"/>
            </a:endParaRPr>
          </a:p>
          <a:p>
            <a:pPr lvl="1"/>
            <a:r>
              <a:rPr lang="en-US" sz="2600" kern="100" dirty="0">
                <a:effectLst/>
                <a:ea typeface="Calibri" panose="020F0502020204030204" pitchFamily="34" charset="0"/>
              </a:rPr>
              <a:t>Including the addition of the Roth 403(b) as an additional retirement savings instrument</a:t>
            </a:r>
            <a:r>
              <a:rPr lang="en-US" sz="2600" dirty="0">
                <a:effectLst/>
              </a:rPr>
              <a:t> </a:t>
            </a:r>
          </a:p>
          <a:p>
            <a:r>
              <a:rPr lang="en-US" sz="2800" kern="100" dirty="0">
                <a:ea typeface="Calibri" panose="020F0502020204030204" pitchFamily="34" charset="0"/>
              </a:rPr>
              <a:t>A</a:t>
            </a:r>
            <a:r>
              <a:rPr lang="en-US" sz="2800" kern="100" dirty="0">
                <a:effectLst/>
                <a:ea typeface="Calibri" panose="020F0502020204030204" pitchFamily="34" charset="0"/>
              </a:rPr>
              <a:t>dministrative actions on several items were delayed due to active litigation </a:t>
            </a:r>
            <a:endParaRPr lang="en-US" sz="2800" dirty="0"/>
          </a:p>
        </p:txBody>
      </p:sp>
      <p:sp>
        <p:nvSpPr>
          <p:cNvPr id="4" name="Slide Number Placeholder 5">
            <a:extLst>
              <a:ext uri="{FF2B5EF4-FFF2-40B4-BE49-F238E27FC236}">
                <a16:creationId xmlns:a16="http://schemas.microsoft.com/office/drawing/2014/main" id="{BF72F9D9-B1F4-7241-E669-92527C5B424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11</a:t>
            </a:fld>
            <a:endParaRPr lang="en-US"/>
          </a:p>
        </p:txBody>
      </p:sp>
    </p:spTree>
    <p:extLst>
      <p:ext uri="{BB962C8B-B14F-4D97-AF65-F5344CB8AC3E}">
        <p14:creationId xmlns:p14="http://schemas.microsoft.com/office/powerpoint/2010/main" val="152289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18C6-E874-FF82-B5F4-27A975AEAA18}"/>
              </a:ext>
            </a:extLst>
          </p:cNvPr>
          <p:cNvSpPr>
            <a:spLocks noGrp="1"/>
          </p:cNvSpPr>
          <p:nvPr>
            <p:ph type="title"/>
          </p:nvPr>
        </p:nvSpPr>
        <p:spPr>
          <a:xfrm>
            <a:off x="838200" y="584991"/>
            <a:ext cx="10515600" cy="471914"/>
          </a:xfrm>
        </p:spPr>
        <p:txBody>
          <a:bodyPr>
            <a:normAutofit/>
          </a:bodyPr>
          <a:lstStyle/>
          <a:p>
            <a:pPr algn="ctr"/>
            <a:r>
              <a:rPr lang="en-US" sz="4000" dirty="0"/>
              <a:t>FAC Information shared</a:t>
            </a:r>
          </a:p>
        </p:txBody>
      </p:sp>
      <p:sp>
        <p:nvSpPr>
          <p:cNvPr id="3" name="Content Placeholder 2">
            <a:extLst>
              <a:ext uri="{FF2B5EF4-FFF2-40B4-BE49-F238E27FC236}">
                <a16:creationId xmlns:a16="http://schemas.microsoft.com/office/drawing/2014/main" id="{42B01268-7B22-EDE0-FF88-BD1837F42AEA}"/>
              </a:ext>
            </a:extLst>
          </p:cNvPr>
          <p:cNvSpPr>
            <a:spLocks noGrp="1"/>
          </p:cNvSpPr>
          <p:nvPr>
            <p:ph idx="1"/>
          </p:nvPr>
        </p:nvSpPr>
        <p:spPr>
          <a:xfrm>
            <a:off x="838200" y="1211283"/>
            <a:ext cx="10515600" cy="4964987"/>
          </a:xfrm>
        </p:spPr>
        <p:txBody>
          <a:bodyPr>
            <a:noAutofit/>
          </a:bodyPr>
          <a:lstStyle/>
          <a:p>
            <a:r>
              <a:rPr lang="en-US" sz="2800" b="1" dirty="0">
                <a:effectLst/>
                <a:ea typeface="Times New Roman" panose="02020603050405020304" pitchFamily="18" charset="0"/>
              </a:rPr>
              <a:t>Faculty participation in the Investment Committee</a:t>
            </a:r>
            <a:r>
              <a:rPr lang="en-US" sz="2800" dirty="0">
                <a:effectLst/>
              </a:rPr>
              <a:t> </a:t>
            </a:r>
          </a:p>
          <a:p>
            <a:pPr lvl="1"/>
            <a:r>
              <a:rPr lang="en-US" sz="2400" dirty="0"/>
              <a:t>examples shared from 4 universities (MIT, U Penn, Yale &amp; Duke) who chose to include content expert faculty</a:t>
            </a:r>
            <a:endParaRPr lang="en-US" sz="2400" dirty="0">
              <a:effectLst/>
            </a:endParaRPr>
          </a:p>
          <a:p>
            <a:r>
              <a:rPr lang="en-US" sz="2800" b="1" dirty="0">
                <a:effectLst/>
                <a:ea typeface="Times New Roman" panose="02020603050405020304" pitchFamily="18" charset="0"/>
              </a:rPr>
              <a:t>Participant Committee</a:t>
            </a:r>
            <a:r>
              <a:rPr lang="en-US" sz="2800" dirty="0">
                <a:effectLst/>
              </a:rPr>
              <a:t> </a:t>
            </a:r>
          </a:p>
          <a:p>
            <a:pPr lvl="1"/>
            <a:r>
              <a:rPr lang="en-US" sz="2400" dirty="0">
                <a:effectLst/>
                <a:ea typeface="Times New Roman" panose="02020603050405020304" pitchFamily="18" charset="0"/>
              </a:rPr>
              <a:t>scope</a:t>
            </a:r>
            <a:r>
              <a:rPr lang="en-US" sz="2400" dirty="0">
                <a:ea typeface="Times New Roman" panose="02020603050405020304" pitchFamily="18" charset="0"/>
              </a:rPr>
              <a:t>: </a:t>
            </a:r>
            <a:r>
              <a:rPr lang="en-US" sz="2400" dirty="0">
                <a:effectLst/>
                <a:ea typeface="Times New Roman" panose="02020603050405020304" pitchFamily="18" charset="0"/>
              </a:rPr>
              <a:t>provide a voice for plan participants with respect to the plan</a:t>
            </a:r>
            <a:r>
              <a:rPr lang="en-US" sz="2400" dirty="0">
                <a:effectLst/>
              </a:rPr>
              <a:t> </a:t>
            </a:r>
            <a:endParaRPr lang="en-US" sz="2400" dirty="0"/>
          </a:p>
          <a:p>
            <a:pPr lvl="1"/>
            <a:r>
              <a:rPr lang="en-US" sz="2400" dirty="0"/>
              <a:t>membership: </a:t>
            </a:r>
            <a:r>
              <a:rPr lang="en-US" sz="2400" dirty="0">
                <a:effectLst/>
                <a:ea typeface="Times New Roman" panose="02020603050405020304" pitchFamily="18" charset="0"/>
              </a:rPr>
              <a:t>elected from all participant groups including faculty, staff, and retirees</a:t>
            </a:r>
            <a:r>
              <a:rPr lang="en-US" sz="2400" dirty="0">
                <a:effectLst/>
              </a:rPr>
              <a:t> </a:t>
            </a:r>
          </a:p>
          <a:p>
            <a:pPr lvl="1"/>
            <a:r>
              <a:rPr lang="en-US" sz="2400" dirty="0">
                <a:ea typeface="Times New Roman" panose="02020603050405020304" pitchFamily="18" charset="0"/>
              </a:rPr>
              <a:t>activity/</a:t>
            </a:r>
            <a:r>
              <a:rPr lang="en-US" sz="2400" dirty="0" err="1">
                <a:ea typeface="Times New Roman" panose="02020603050405020304" pitchFamily="18" charset="0"/>
              </a:rPr>
              <a:t>ies</a:t>
            </a:r>
            <a:r>
              <a:rPr lang="en-US" sz="2400" dirty="0">
                <a:ea typeface="Times New Roman" panose="02020603050405020304" pitchFamily="18" charset="0"/>
              </a:rPr>
              <a:t>:  </a:t>
            </a:r>
            <a:r>
              <a:rPr lang="en-US" sz="2400" dirty="0">
                <a:effectLst/>
                <a:ea typeface="Times New Roman" panose="02020603050405020304" pitchFamily="18" charset="0"/>
              </a:rPr>
              <a:t>regularly surveying all participants and holding occasional town halls for participants to provide feedback </a:t>
            </a:r>
            <a:endParaRPr lang="en-US" sz="2400" dirty="0"/>
          </a:p>
          <a:p>
            <a:r>
              <a:rPr lang="en-US" sz="2800" b="1" dirty="0">
                <a:effectLst/>
                <a:ea typeface="Times New Roman" panose="02020603050405020304" pitchFamily="18" charset="0"/>
              </a:rPr>
              <a:t>Website</a:t>
            </a:r>
          </a:p>
          <a:p>
            <a:pPr lvl="1"/>
            <a:r>
              <a:rPr lang="en-US" sz="2400" dirty="0">
                <a:effectLst/>
                <a:ea typeface="Times New Roman" panose="02020603050405020304" pitchFamily="18" charset="0"/>
              </a:rPr>
              <a:t>legal and regulatory information about retirement plans was readily available and presented to employees in a user-friendly interface</a:t>
            </a:r>
            <a:r>
              <a:rPr lang="en-US" sz="2400" dirty="0">
                <a:effectLst/>
              </a:rPr>
              <a:t> </a:t>
            </a:r>
            <a:endParaRPr lang="en-US" sz="2400" dirty="0"/>
          </a:p>
        </p:txBody>
      </p:sp>
      <p:sp>
        <p:nvSpPr>
          <p:cNvPr id="4" name="Slide Number Placeholder 5">
            <a:extLst>
              <a:ext uri="{FF2B5EF4-FFF2-40B4-BE49-F238E27FC236}">
                <a16:creationId xmlns:a16="http://schemas.microsoft.com/office/drawing/2014/main" id="{FF8261D0-3D73-070C-1EED-E9E830735C89}"/>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12</a:t>
            </a:fld>
            <a:endParaRPr lang="en-US"/>
          </a:p>
        </p:txBody>
      </p:sp>
    </p:spTree>
    <p:extLst>
      <p:ext uri="{BB962C8B-B14F-4D97-AF65-F5344CB8AC3E}">
        <p14:creationId xmlns:p14="http://schemas.microsoft.com/office/powerpoint/2010/main" val="360158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FCED3-D156-771F-53EA-95BAB2007C52}"/>
              </a:ext>
            </a:extLst>
          </p:cNvPr>
          <p:cNvSpPr>
            <a:spLocks noGrp="1"/>
          </p:cNvSpPr>
          <p:nvPr>
            <p:ph idx="1"/>
          </p:nvPr>
        </p:nvSpPr>
        <p:spPr>
          <a:xfrm>
            <a:off x="585216" y="1451171"/>
            <a:ext cx="10768584" cy="5205662"/>
          </a:xfrm>
        </p:spPr>
        <p:txBody>
          <a:bodyPr>
            <a:normAutofit/>
          </a:bodyPr>
          <a:lstStyle/>
          <a:p>
            <a:pPr marR="0" indent="0" fontAlgn="base">
              <a:buNone/>
            </a:pPr>
            <a:r>
              <a:rPr lang="en-US" sz="2800" dirty="0">
                <a:effectLst/>
                <a:ea typeface="Times New Roman" panose="02020603050405020304" pitchFamily="18" charset="0"/>
              </a:rPr>
              <a:t>WHEREAS the 2022-2023 FAC report has provided </a:t>
            </a:r>
            <a:r>
              <a:rPr lang="en-US" sz="2800" u="sng" dirty="0">
                <a:solidFill>
                  <a:srgbClr val="0000FF"/>
                </a:solidFill>
                <a:effectLst/>
                <a:ea typeface="Times New Roman" panose="02020603050405020304" pitchFamily="18" charset="0"/>
                <a:hlinkClick r:id="rId3"/>
              </a:rPr>
              <a:t>several resolutions</a:t>
            </a:r>
            <a:r>
              <a:rPr lang="en-US" sz="2800" dirty="0">
                <a:effectLst/>
                <a:ea typeface="Times New Roman" panose="02020603050405020304" pitchFamily="18" charset="0"/>
              </a:rPr>
              <a:t> for the University to enhance the oversight of retirement plans, the fund menu, fees, and the quality of reporting to plan participants, and</a:t>
            </a:r>
          </a:p>
          <a:p>
            <a:pPr marR="0" indent="0" fontAlgn="base">
              <a:buNone/>
            </a:pPr>
            <a:r>
              <a:rPr lang="en-US" sz="2800" dirty="0">
                <a:effectLst/>
                <a:ea typeface="Times New Roman" panose="02020603050405020304" pitchFamily="18" charset="0"/>
              </a:rPr>
              <a:t>WHEREAS University actions on the above-mentioned resolutions are still forthcoming,</a:t>
            </a:r>
          </a:p>
          <a:p>
            <a:pPr marR="0" indent="0" fontAlgn="base">
              <a:buNone/>
            </a:pPr>
            <a:r>
              <a:rPr lang="en-US" sz="2800" b="1" dirty="0">
                <a:effectLst/>
                <a:ea typeface="Times New Roman" panose="02020603050405020304" pitchFamily="18" charset="0"/>
              </a:rPr>
              <a:t>BE IT RESOLVED that that the Provost bring to the attention of the appropriate office the need for demonstrable progress on the resolutions concerning the retirement plan that were approved by the Senate in 2023.</a:t>
            </a:r>
            <a:endParaRPr lang="en-US" sz="2800" dirty="0">
              <a:effectLst/>
              <a:ea typeface="Times New Roman" panose="02020603050405020304" pitchFamily="18" charset="0"/>
            </a:endParaRPr>
          </a:p>
        </p:txBody>
      </p:sp>
      <p:sp>
        <p:nvSpPr>
          <p:cNvPr id="2" name="TextBox 1">
            <a:extLst>
              <a:ext uri="{FF2B5EF4-FFF2-40B4-BE49-F238E27FC236}">
                <a16:creationId xmlns:a16="http://schemas.microsoft.com/office/drawing/2014/main" id="{2C5EA863-36B0-294B-832C-ACA0872B0080}"/>
              </a:ext>
            </a:extLst>
          </p:cNvPr>
          <p:cNvSpPr txBox="1"/>
          <p:nvPr/>
        </p:nvSpPr>
        <p:spPr>
          <a:xfrm>
            <a:off x="905779" y="407410"/>
            <a:ext cx="10448021" cy="707886"/>
          </a:xfrm>
          <a:prstGeom prst="rect">
            <a:avLst/>
          </a:prstGeom>
          <a:noFill/>
        </p:spPr>
        <p:txBody>
          <a:bodyPr wrap="square" rtlCol="0">
            <a:spAutoFit/>
          </a:bodyPr>
          <a:lstStyle/>
          <a:p>
            <a:pPr algn="ctr"/>
            <a:r>
              <a:rPr lang="en-US" sz="4000" dirty="0">
                <a:latin typeface="+mj-lt"/>
              </a:rPr>
              <a:t>Charge 2 Resolution</a:t>
            </a:r>
          </a:p>
        </p:txBody>
      </p:sp>
      <p:sp>
        <p:nvSpPr>
          <p:cNvPr id="4" name="Slide Number Placeholder 5">
            <a:extLst>
              <a:ext uri="{FF2B5EF4-FFF2-40B4-BE49-F238E27FC236}">
                <a16:creationId xmlns:a16="http://schemas.microsoft.com/office/drawing/2014/main" id="{6EB0522A-27A3-35E5-6A56-10390A29D4AF}"/>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13</a:t>
            </a:fld>
            <a:endParaRPr lang="en-US"/>
          </a:p>
        </p:txBody>
      </p:sp>
    </p:spTree>
    <p:extLst>
      <p:ext uri="{BB962C8B-B14F-4D97-AF65-F5344CB8AC3E}">
        <p14:creationId xmlns:p14="http://schemas.microsoft.com/office/powerpoint/2010/main" val="17823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FCED3-D156-771F-53EA-95BAB2007C52}"/>
              </a:ext>
            </a:extLst>
          </p:cNvPr>
          <p:cNvSpPr>
            <a:spLocks noGrp="1"/>
          </p:cNvSpPr>
          <p:nvPr>
            <p:ph idx="1"/>
          </p:nvPr>
        </p:nvSpPr>
        <p:spPr>
          <a:xfrm>
            <a:off x="838200" y="1566169"/>
            <a:ext cx="10515600" cy="4394195"/>
          </a:xfrm>
        </p:spPr>
        <p:txBody>
          <a:bodyPr>
            <a:normAutofit/>
          </a:bodyPr>
          <a:lstStyle/>
          <a:p>
            <a:pPr marR="19050" indent="0">
              <a:spcBef>
                <a:spcPts val="0"/>
              </a:spcBef>
              <a:spcAft>
                <a:spcPts val="600"/>
              </a:spcAft>
              <a:buNone/>
            </a:pPr>
            <a:r>
              <a:rPr lang="en-US" sz="2400" b="1" dirty="0">
                <a:solidFill>
                  <a:srgbClr val="000000"/>
                </a:solidFill>
                <a:effectLst/>
                <a:ea typeface="Times New Roman" panose="02020603050405020304" pitchFamily="18" charset="0"/>
              </a:rPr>
              <a:t>Charge 1:</a:t>
            </a:r>
          </a:p>
          <a:p>
            <a:pPr marR="19050" indent="0">
              <a:spcBef>
                <a:spcPts val="0"/>
              </a:spcBef>
              <a:spcAft>
                <a:spcPts val="600"/>
              </a:spcAft>
              <a:buNone/>
            </a:pPr>
            <a:r>
              <a:rPr lang="en-US" sz="2400" b="1" dirty="0">
                <a:solidFill>
                  <a:srgbClr val="000000"/>
                </a:solidFill>
                <a:effectLst/>
                <a:ea typeface="Times New Roman" panose="02020603050405020304" pitchFamily="18" charset="0"/>
              </a:rPr>
              <a:t>BE IT RESOLVED that the recommended raise pool for merit for FY 2025 be 8.4%, at a minimum, of continuing salaries starting on July 1, 2024,</a:t>
            </a:r>
            <a:r>
              <a:rPr lang="en-US" sz="2400" b="1" dirty="0">
                <a:solidFill>
                  <a:srgbClr val="242424"/>
                </a:solidFill>
                <a:effectLst/>
                <a:ea typeface="Times New Roman" panose="02020603050405020304" pitchFamily="18" charset="0"/>
              </a:rPr>
              <a:t> </a:t>
            </a:r>
            <a:endParaRPr lang="en-US" sz="2400" dirty="0">
              <a:effectLst/>
              <a:ea typeface="Times New Roman" panose="02020603050405020304" pitchFamily="18" charset="0"/>
            </a:endParaRPr>
          </a:p>
          <a:p>
            <a:pPr marR="19050" indent="0">
              <a:spcBef>
                <a:spcPts val="0"/>
              </a:spcBef>
              <a:spcAft>
                <a:spcPts val="0"/>
              </a:spcAft>
              <a:buNone/>
            </a:pPr>
            <a:r>
              <a:rPr lang="en-US" sz="2400" b="1" dirty="0">
                <a:solidFill>
                  <a:srgbClr val="000000"/>
                </a:solidFill>
                <a:effectLst/>
                <a:ea typeface="Times New Roman" panose="02020603050405020304" pitchFamily="18" charset="0"/>
              </a:rPr>
              <a:t>AND BE IT FURTHER RESOLVED that the Provost develop a plan to align faculty salaries with Boston area match mates.</a:t>
            </a:r>
          </a:p>
          <a:p>
            <a:pPr marR="19050" indent="0">
              <a:spcBef>
                <a:spcPts val="0"/>
              </a:spcBef>
              <a:spcAft>
                <a:spcPts val="0"/>
              </a:spcAft>
              <a:buNone/>
            </a:pPr>
            <a:endParaRPr lang="en-US" sz="2400" b="1" dirty="0">
              <a:solidFill>
                <a:srgbClr val="000000"/>
              </a:solidFill>
              <a:ea typeface="Times New Roman" panose="02020603050405020304" pitchFamily="18" charset="0"/>
            </a:endParaRPr>
          </a:p>
          <a:p>
            <a:pPr marR="19050" indent="0">
              <a:spcBef>
                <a:spcPts val="0"/>
              </a:spcBef>
              <a:spcAft>
                <a:spcPts val="600"/>
              </a:spcAft>
              <a:buNone/>
            </a:pPr>
            <a:r>
              <a:rPr lang="en-US" sz="2400" b="1" dirty="0">
                <a:ea typeface="Times New Roman" panose="02020603050405020304" pitchFamily="18" charset="0"/>
              </a:rPr>
              <a:t>Charge 2:</a:t>
            </a:r>
          </a:p>
          <a:p>
            <a:pPr marR="19050" indent="0">
              <a:spcBef>
                <a:spcPts val="0"/>
              </a:spcBef>
              <a:buNone/>
            </a:pPr>
            <a:r>
              <a:rPr lang="en-US" sz="2400" b="1" dirty="0">
                <a:ea typeface="Times New Roman" panose="02020603050405020304" pitchFamily="18" charset="0"/>
              </a:rPr>
              <a:t>BE IT RESOLVED that that the Provost bring to the attention of the appropriate office the need for demonstrable progress on the resolutions concerning the retirement plan that were approved by the Senate in 2023.</a:t>
            </a:r>
            <a:endParaRPr lang="en-US" sz="2400" dirty="0">
              <a:ea typeface="Times New Roman" panose="02020603050405020304" pitchFamily="18" charset="0"/>
            </a:endParaRPr>
          </a:p>
          <a:p>
            <a:pPr marR="19050" indent="0">
              <a:spcBef>
                <a:spcPts val="0"/>
              </a:spcBef>
              <a:spcAft>
                <a:spcPts val="0"/>
              </a:spcAft>
              <a:buNone/>
            </a:pPr>
            <a:endParaRPr lang="en-US" sz="2400" dirty="0">
              <a:effectLst/>
              <a:ea typeface="Times New Roman" panose="02020603050405020304" pitchFamily="18" charset="0"/>
            </a:endParaRPr>
          </a:p>
        </p:txBody>
      </p:sp>
      <p:sp>
        <p:nvSpPr>
          <p:cNvPr id="2" name="TextBox 1">
            <a:extLst>
              <a:ext uri="{FF2B5EF4-FFF2-40B4-BE49-F238E27FC236}">
                <a16:creationId xmlns:a16="http://schemas.microsoft.com/office/drawing/2014/main" id="{2C5EA863-36B0-294B-832C-ACA0872B0080}"/>
              </a:ext>
            </a:extLst>
          </p:cNvPr>
          <p:cNvSpPr txBox="1"/>
          <p:nvPr/>
        </p:nvSpPr>
        <p:spPr>
          <a:xfrm>
            <a:off x="1015507" y="681730"/>
            <a:ext cx="10182924" cy="707886"/>
          </a:xfrm>
          <a:prstGeom prst="rect">
            <a:avLst/>
          </a:prstGeom>
          <a:noFill/>
        </p:spPr>
        <p:txBody>
          <a:bodyPr wrap="square" rtlCol="0">
            <a:spAutoFit/>
          </a:bodyPr>
          <a:lstStyle/>
          <a:p>
            <a:pPr algn="ctr"/>
            <a:r>
              <a:rPr lang="en-US" sz="4000" dirty="0">
                <a:latin typeface="+mj-lt"/>
              </a:rPr>
              <a:t>Resolutions</a:t>
            </a:r>
          </a:p>
        </p:txBody>
      </p:sp>
      <p:sp>
        <p:nvSpPr>
          <p:cNvPr id="4" name="Slide Number Placeholder 5">
            <a:extLst>
              <a:ext uri="{FF2B5EF4-FFF2-40B4-BE49-F238E27FC236}">
                <a16:creationId xmlns:a16="http://schemas.microsoft.com/office/drawing/2014/main" id="{D89E4256-53C2-FFAD-6EF7-3195062252ED}"/>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14</a:t>
            </a:fld>
            <a:endParaRPr lang="en-US"/>
          </a:p>
        </p:txBody>
      </p:sp>
    </p:spTree>
    <p:extLst>
      <p:ext uri="{BB962C8B-B14F-4D97-AF65-F5344CB8AC3E}">
        <p14:creationId xmlns:p14="http://schemas.microsoft.com/office/powerpoint/2010/main" val="218083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D5EE-BF5A-04CD-6F9C-1BB4A7794E87}"/>
              </a:ext>
            </a:extLst>
          </p:cNvPr>
          <p:cNvSpPr>
            <a:spLocks noGrp="1"/>
          </p:cNvSpPr>
          <p:nvPr>
            <p:ph type="title"/>
          </p:nvPr>
        </p:nvSpPr>
        <p:spPr>
          <a:xfrm>
            <a:off x="838200" y="584991"/>
            <a:ext cx="10515600" cy="792548"/>
          </a:xfrm>
        </p:spPr>
        <p:txBody>
          <a:bodyPr>
            <a:normAutofit fontScale="90000"/>
          </a:bodyPr>
          <a:lstStyle/>
          <a:p>
            <a:pPr algn="ctr"/>
            <a:r>
              <a:rPr lang="en-US" sz="4000" dirty="0"/>
              <a:t>Financial Affairs Committee (FAC)</a:t>
            </a:r>
          </a:p>
        </p:txBody>
      </p:sp>
      <p:sp>
        <p:nvSpPr>
          <p:cNvPr id="3" name="Content Placeholder 2">
            <a:extLst>
              <a:ext uri="{FF2B5EF4-FFF2-40B4-BE49-F238E27FC236}">
                <a16:creationId xmlns:a16="http://schemas.microsoft.com/office/drawing/2014/main" id="{1E574FBA-DDFA-07E3-4593-782009CFEB48}"/>
              </a:ext>
            </a:extLst>
          </p:cNvPr>
          <p:cNvSpPr>
            <a:spLocks noGrp="1"/>
          </p:cNvSpPr>
          <p:nvPr>
            <p:ph idx="1"/>
          </p:nvPr>
        </p:nvSpPr>
        <p:spPr/>
        <p:txBody>
          <a:bodyPr>
            <a:normAutofit/>
          </a:bodyPr>
          <a:lstStyle/>
          <a:p>
            <a:r>
              <a:rPr lang="en-US" sz="2400" dirty="0"/>
              <a:t>Nicole </a:t>
            </a:r>
            <a:r>
              <a:rPr lang="en-US" sz="2400" dirty="0" err="1"/>
              <a:t>Boyson</a:t>
            </a:r>
            <a:r>
              <a:rPr lang="en-US" sz="2400" dirty="0"/>
              <a:t>, DMSB - Finance Group </a:t>
            </a:r>
          </a:p>
          <a:p>
            <a:r>
              <a:rPr lang="en-US" sz="2400" dirty="0" err="1"/>
              <a:t>Apoo</a:t>
            </a:r>
            <a:r>
              <a:rPr lang="en-US" sz="2400" dirty="0"/>
              <a:t> </a:t>
            </a:r>
            <a:r>
              <a:rPr lang="en-US" sz="2400" dirty="0" err="1"/>
              <a:t>Koticha</a:t>
            </a:r>
            <a:r>
              <a:rPr lang="en-US" sz="2400" dirty="0"/>
              <a:t>, DMSB - Finance Group</a:t>
            </a:r>
          </a:p>
          <a:p>
            <a:r>
              <a:rPr lang="en-US" sz="2400" dirty="0"/>
              <a:t>Joseph McNabb, CPS - Graduate Programs</a:t>
            </a:r>
          </a:p>
          <a:p>
            <a:r>
              <a:rPr lang="en-US" sz="2400" dirty="0"/>
              <a:t>Srinivas Sridhar, COS - Physics</a:t>
            </a:r>
          </a:p>
          <a:p>
            <a:r>
              <a:rPr lang="en-US" sz="2400" dirty="0"/>
              <a:t>Juliana Spahr, Mills – English</a:t>
            </a:r>
          </a:p>
          <a:p>
            <a:r>
              <a:rPr lang="en-US" sz="2400" dirty="0"/>
              <a:t>Deb Copeland, BCHS - SOPPS--chair</a:t>
            </a:r>
          </a:p>
        </p:txBody>
      </p:sp>
      <p:sp>
        <p:nvSpPr>
          <p:cNvPr id="4" name="Slide Number Placeholder 5">
            <a:extLst>
              <a:ext uri="{FF2B5EF4-FFF2-40B4-BE49-F238E27FC236}">
                <a16:creationId xmlns:a16="http://schemas.microsoft.com/office/drawing/2014/main" id="{788B31AA-5193-8FB4-F1AE-4BD0B5F1F71D}"/>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2</a:t>
            </a:fld>
            <a:endParaRPr lang="en-US"/>
          </a:p>
        </p:txBody>
      </p:sp>
    </p:spTree>
    <p:extLst>
      <p:ext uri="{BB962C8B-B14F-4D97-AF65-F5344CB8AC3E}">
        <p14:creationId xmlns:p14="http://schemas.microsoft.com/office/powerpoint/2010/main" val="395440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BB46-8CF1-5F99-33E7-77398DE1652C}"/>
              </a:ext>
            </a:extLst>
          </p:cNvPr>
          <p:cNvSpPr>
            <a:spLocks noGrp="1"/>
          </p:cNvSpPr>
          <p:nvPr>
            <p:ph type="title"/>
          </p:nvPr>
        </p:nvSpPr>
        <p:spPr>
          <a:xfrm>
            <a:off x="838200" y="584990"/>
            <a:ext cx="10515600" cy="626293"/>
          </a:xfrm>
        </p:spPr>
        <p:txBody>
          <a:bodyPr>
            <a:normAutofit/>
          </a:bodyPr>
          <a:lstStyle/>
          <a:p>
            <a:pPr algn="ctr"/>
            <a:r>
              <a:rPr lang="en-US" sz="3600" dirty="0"/>
              <a:t>Charge 1</a:t>
            </a:r>
          </a:p>
        </p:txBody>
      </p:sp>
      <p:sp>
        <p:nvSpPr>
          <p:cNvPr id="3" name="Content Placeholder 2">
            <a:extLst>
              <a:ext uri="{FF2B5EF4-FFF2-40B4-BE49-F238E27FC236}">
                <a16:creationId xmlns:a16="http://schemas.microsoft.com/office/drawing/2014/main" id="{EBADFDA3-43AA-89D7-8373-94A69C805514}"/>
              </a:ext>
            </a:extLst>
          </p:cNvPr>
          <p:cNvSpPr>
            <a:spLocks noGrp="1"/>
          </p:cNvSpPr>
          <p:nvPr>
            <p:ph idx="1"/>
          </p:nvPr>
        </p:nvSpPr>
        <p:spPr>
          <a:xfrm>
            <a:off x="838200" y="1503329"/>
            <a:ext cx="10515600" cy="4430771"/>
          </a:xfrm>
        </p:spPr>
        <p:txBody>
          <a:bodyPr>
            <a:normAutofit/>
          </a:bodyPr>
          <a:lstStyle/>
          <a:p>
            <a:pPr marL="457200" marR="19050">
              <a:spcAft>
                <a:spcPts val="0"/>
              </a:spcAft>
            </a:pPr>
            <a:r>
              <a:rPr lang="en-US" sz="2400" dirty="0">
                <a:solidFill>
                  <a:srgbClr val="000000"/>
                </a:solidFill>
                <a:effectLst/>
                <a:ea typeface="Times New Roman" panose="02020603050405020304" pitchFamily="18" charset="0"/>
              </a:rPr>
              <a:t>In light of increases in the cost of living, the committee is tasked with the following responsibilities:</a:t>
            </a:r>
            <a:endParaRPr lang="en-US" sz="2400" dirty="0">
              <a:effectLst/>
              <a:ea typeface="Times New Roman" panose="02020603050405020304" pitchFamily="18" charset="0"/>
            </a:endParaRPr>
          </a:p>
          <a:p>
            <a:pPr marL="742950" marR="19050" lvl="1" indent="-285750">
              <a:spcBef>
                <a:spcPts val="1000"/>
              </a:spcBef>
              <a:spcAft>
                <a:spcPts val="0"/>
              </a:spcAft>
              <a:buFont typeface="+mj-lt"/>
              <a:buAutoNum type="alphaLcParenR"/>
            </a:pPr>
            <a:r>
              <a:rPr lang="en-US" sz="2400" i="0" dirty="0">
                <a:solidFill>
                  <a:srgbClr val="000000"/>
                </a:solidFill>
                <a:effectLst/>
                <a:ea typeface="Times New Roman" panose="02020603050405020304" pitchFamily="18" charset="0"/>
              </a:rPr>
              <a:t>Examine the total faculty compensation.</a:t>
            </a:r>
            <a:endParaRPr lang="en-US" sz="2400" i="0" dirty="0">
              <a:effectLst/>
              <a:ea typeface="Times New Roman" panose="02020603050405020304" pitchFamily="18" charset="0"/>
            </a:endParaRPr>
          </a:p>
          <a:p>
            <a:pPr marL="742950" marR="19050" lvl="1" indent="-285750">
              <a:spcBef>
                <a:spcPts val="1000"/>
              </a:spcBef>
              <a:spcAft>
                <a:spcPts val="0"/>
              </a:spcAft>
              <a:buFont typeface="+mj-lt"/>
              <a:buAutoNum type="alphaLcParenR"/>
            </a:pPr>
            <a:r>
              <a:rPr lang="en-US" sz="2400" i="0" dirty="0">
                <a:solidFill>
                  <a:srgbClr val="000000"/>
                </a:solidFill>
                <a:effectLst/>
                <a:ea typeface="Times New Roman" panose="02020603050405020304" pitchFamily="18" charset="0"/>
              </a:rPr>
              <a:t>Review comparable institutions and analyze salary raises.</a:t>
            </a:r>
            <a:endParaRPr lang="en-US" sz="2400" i="0" dirty="0">
              <a:effectLst/>
              <a:ea typeface="Times New Roman" panose="02020603050405020304" pitchFamily="18" charset="0"/>
            </a:endParaRPr>
          </a:p>
          <a:p>
            <a:pPr marL="742950" marR="19050" lvl="1" indent="-285750">
              <a:spcBef>
                <a:spcPts val="1000"/>
              </a:spcBef>
              <a:spcAft>
                <a:spcPts val="0"/>
              </a:spcAft>
              <a:buFont typeface="+mj-lt"/>
              <a:buAutoNum type="alphaLcParenR"/>
            </a:pPr>
            <a:r>
              <a:rPr lang="en-US" sz="2400" i="0" dirty="0">
                <a:solidFill>
                  <a:srgbClr val="000000"/>
                </a:solidFill>
                <a:effectLst/>
                <a:ea typeface="Times New Roman" panose="02020603050405020304" pitchFamily="18" charset="0"/>
              </a:rPr>
              <a:t>Make recommendations for merit raises for full time faculty in 2024.</a:t>
            </a:r>
          </a:p>
          <a:p>
            <a:pPr marL="742950" marR="19050" lvl="1" indent="-285750">
              <a:spcBef>
                <a:spcPts val="1000"/>
              </a:spcBef>
              <a:spcAft>
                <a:spcPts val="0"/>
              </a:spcAft>
              <a:buFont typeface="+mj-lt"/>
              <a:buAutoNum type="alphaLcParenR"/>
            </a:pPr>
            <a:endParaRPr lang="en-US" sz="2400" i="0" dirty="0">
              <a:effectLst/>
              <a:ea typeface="Times New Roman" panose="02020603050405020304" pitchFamily="18" charset="0"/>
            </a:endParaRPr>
          </a:p>
        </p:txBody>
      </p:sp>
      <p:sp>
        <p:nvSpPr>
          <p:cNvPr id="4" name="Slide Number Placeholder 5">
            <a:extLst>
              <a:ext uri="{FF2B5EF4-FFF2-40B4-BE49-F238E27FC236}">
                <a16:creationId xmlns:a16="http://schemas.microsoft.com/office/drawing/2014/main" id="{53B703DE-E972-68DB-CEB6-A43BC506C1E9}"/>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3</a:t>
            </a:fld>
            <a:endParaRPr lang="en-US"/>
          </a:p>
        </p:txBody>
      </p:sp>
    </p:spTree>
    <p:extLst>
      <p:ext uri="{BB962C8B-B14F-4D97-AF65-F5344CB8AC3E}">
        <p14:creationId xmlns:p14="http://schemas.microsoft.com/office/powerpoint/2010/main" val="163794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2BD4-50B6-0951-19BA-13FB2099195C}"/>
              </a:ext>
            </a:extLst>
          </p:cNvPr>
          <p:cNvSpPr>
            <a:spLocks noGrp="1"/>
          </p:cNvSpPr>
          <p:nvPr>
            <p:ph type="title"/>
          </p:nvPr>
        </p:nvSpPr>
        <p:spPr>
          <a:xfrm>
            <a:off x="838200" y="584991"/>
            <a:ext cx="10515600" cy="792548"/>
          </a:xfrm>
        </p:spPr>
        <p:txBody>
          <a:bodyPr>
            <a:noAutofit/>
          </a:bodyPr>
          <a:lstStyle/>
          <a:p>
            <a:pPr algn="ctr"/>
            <a:r>
              <a:rPr lang="en-US" sz="3200" i="0" dirty="0">
                <a:solidFill>
                  <a:srgbClr val="000000"/>
                </a:solidFill>
                <a:effectLst/>
                <a:ea typeface="Times New Roman" panose="02020603050405020304" pitchFamily="18" charset="0"/>
              </a:rPr>
              <a:t>a. Examine the total faculty compensation</a:t>
            </a:r>
            <a:endParaRPr lang="en-US" sz="3200" dirty="0"/>
          </a:p>
        </p:txBody>
      </p:sp>
      <p:sp>
        <p:nvSpPr>
          <p:cNvPr id="3" name="Content Placeholder 2">
            <a:extLst>
              <a:ext uri="{FF2B5EF4-FFF2-40B4-BE49-F238E27FC236}">
                <a16:creationId xmlns:a16="http://schemas.microsoft.com/office/drawing/2014/main" id="{68EC0542-2E87-1B4A-7C2F-A7D3DDB727FE}"/>
              </a:ext>
            </a:extLst>
          </p:cNvPr>
          <p:cNvSpPr>
            <a:spLocks noGrp="1"/>
          </p:cNvSpPr>
          <p:nvPr>
            <p:ph idx="1"/>
          </p:nvPr>
        </p:nvSpPr>
        <p:spPr/>
        <p:txBody>
          <a:bodyPr>
            <a:normAutofit/>
          </a:bodyPr>
          <a:lstStyle/>
          <a:p>
            <a:r>
              <a:rPr lang="en-US" sz="2400" dirty="0"/>
              <a:t>Compensation = initial salary + merit + equity (when applicable)</a:t>
            </a:r>
          </a:p>
          <a:p>
            <a:r>
              <a:rPr lang="en-US" sz="2400" dirty="0"/>
              <a:t>Compensation Module within the Faculty Handbook describes merit is connected employee performance as it relates to teaching, scholarship, and service</a:t>
            </a:r>
          </a:p>
          <a:p>
            <a:r>
              <a:rPr lang="en-US" sz="2400" dirty="0"/>
              <a:t>Merit is NOT intended to account for cost-of-living increases</a:t>
            </a:r>
          </a:p>
          <a:p>
            <a:r>
              <a:rPr lang="en-US" sz="2400" dirty="0"/>
              <a:t>However, nationally COLA (cost of living adjustments) are annually updated by the </a:t>
            </a:r>
            <a:r>
              <a:rPr lang="en-US" sz="2400" dirty="0">
                <a:effectLst/>
                <a:ea typeface="Times New Roman" panose="02020603050405020304" pitchFamily="18" charset="0"/>
              </a:rPr>
              <a:t>Federal Government and the Social Security Administration </a:t>
            </a:r>
            <a:endParaRPr lang="en-US" sz="2400" dirty="0"/>
          </a:p>
        </p:txBody>
      </p:sp>
      <p:sp>
        <p:nvSpPr>
          <p:cNvPr id="4" name="Slide Number Placeholder 5">
            <a:extLst>
              <a:ext uri="{FF2B5EF4-FFF2-40B4-BE49-F238E27FC236}">
                <a16:creationId xmlns:a16="http://schemas.microsoft.com/office/drawing/2014/main" id="{E2623982-A4D1-BC60-D8AF-B6A681E6D059}"/>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4</a:t>
            </a:fld>
            <a:endParaRPr lang="en-US"/>
          </a:p>
        </p:txBody>
      </p:sp>
    </p:spTree>
    <p:extLst>
      <p:ext uri="{BB962C8B-B14F-4D97-AF65-F5344CB8AC3E}">
        <p14:creationId xmlns:p14="http://schemas.microsoft.com/office/powerpoint/2010/main" val="103003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7547-8D25-E911-DDAF-D2502EAED536}"/>
              </a:ext>
            </a:extLst>
          </p:cNvPr>
          <p:cNvSpPr>
            <a:spLocks noGrp="1"/>
          </p:cNvSpPr>
          <p:nvPr>
            <p:ph type="ctrTitle"/>
          </p:nvPr>
        </p:nvSpPr>
        <p:spPr>
          <a:xfrm>
            <a:off x="344384" y="640081"/>
            <a:ext cx="11742532" cy="1261213"/>
          </a:xfrm>
        </p:spPr>
        <p:txBody>
          <a:bodyPr>
            <a:normAutofit/>
          </a:bodyPr>
          <a:lstStyle/>
          <a:p>
            <a:pPr marL="0" marR="0" lvl="0" indent="0" algn="ctr" defTabSz="914400" rtl="0" eaLnBrk="0" fontAlgn="base" latinLnBrk="0" hangingPunct="0">
              <a:spcBef>
                <a:spcPct val="0"/>
              </a:spcBef>
              <a:spcAft>
                <a:spcPct val="0"/>
              </a:spcAft>
              <a:buClrTx/>
              <a:buSzTx/>
              <a:buFontTx/>
              <a:buNone/>
              <a:tabLst/>
            </a:pPr>
            <a:r>
              <a:rPr kumimoji="0" lang="en-US" altLang="en-US" sz="2400" i="0" u="none" strike="noStrike" cap="none" normalizeH="0" baseline="0" dirty="0">
                <a:ln>
                  <a:noFill/>
                </a:ln>
                <a:effectLst/>
              </a:rPr>
              <a:t>Table 1—FAC report</a:t>
            </a:r>
          </a:p>
          <a:p>
            <a:pPr marL="0" marR="0" lvl="0" indent="0" algn="ctr" defTabSz="914400" rtl="0" eaLnBrk="0" fontAlgn="base" latinLnBrk="0" hangingPunct="0">
              <a:spcBef>
                <a:spcPct val="0"/>
              </a:spcBef>
              <a:spcAft>
                <a:spcPct val="0"/>
              </a:spcAft>
              <a:buClrTx/>
              <a:buSzTx/>
              <a:buFontTx/>
              <a:buNone/>
              <a:tabLst/>
            </a:pPr>
            <a:endParaRPr kumimoji="0" lang="en-US" altLang="en-US" sz="2400" i="0" u="none" strike="noStrike" cap="none" normalizeH="0" baseline="0" dirty="0">
              <a:ln>
                <a:noFill/>
              </a:ln>
              <a:effectLst/>
            </a:endParaRPr>
          </a:p>
          <a:p>
            <a:pPr marL="0" marR="0" lvl="0" indent="0" algn="ctr" defTabSz="914400" rtl="0" eaLnBrk="0" fontAlgn="base" latinLnBrk="0" hangingPunct="0">
              <a:spcBef>
                <a:spcPct val="0"/>
              </a:spcBef>
              <a:spcAft>
                <a:spcPct val="0"/>
              </a:spcAft>
              <a:buClrTx/>
              <a:buSzTx/>
              <a:buFontTx/>
              <a:buNone/>
              <a:tabLst/>
            </a:pPr>
            <a:r>
              <a:rPr kumimoji="0" lang="en-US" altLang="en-US" sz="2400" i="0" u="none" strike="noStrike" cap="none" normalizeH="0" baseline="0" dirty="0">
                <a:ln>
                  <a:noFill/>
                </a:ln>
                <a:effectLst/>
              </a:rPr>
              <a:t>Social Security Administration COLA (Cost of Living Adjustments)</a:t>
            </a:r>
          </a:p>
          <a:p>
            <a:pPr marL="0" marR="0" lvl="0" indent="0" algn="ctr" defTabSz="914400" rtl="0" eaLnBrk="0" fontAlgn="base" latinLnBrk="0" hangingPunct="0">
              <a:spcBef>
                <a:spcPct val="0"/>
              </a:spcBef>
              <a:spcAft>
                <a:spcPct val="0"/>
              </a:spcAft>
              <a:buClrTx/>
              <a:buSzTx/>
              <a:buFontTx/>
              <a:buNone/>
              <a:tabLst/>
            </a:pPr>
            <a:r>
              <a:rPr kumimoji="0" lang="en-US" altLang="en-US" sz="2400" i="0" u="none" strike="noStrike" cap="none" normalizeH="0" baseline="0" dirty="0">
                <a:ln>
                  <a:noFill/>
                </a:ln>
                <a:effectLst/>
              </a:rPr>
              <a:t>Source: </a:t>
            </a:r>
            <a:r>
              <a:rPr kumimoji="0" lang="en-US" altLang="en-US" sz="2400" i="0" u="none" strike="noStrike" cap="none" normalizeH="0" baseline="0" dirty="0">
                <a:ln>
                  <a:noFill/>
                </a:ln>
                <a:effectLst/>
                <a:hlinkClick r:id="rId3"/>
              </a:rPr>
              <a:t>https://www.ssa.gov/oact/cola/colaseries.html</a:t>
            </a:r>
            <a:endParaRPr kumimoji="0" lang="en-US" altLang="en-US" sz="2400" i="0" u="none" strike="noStrike" cap="none" normalizeH="0" baseline="0" dirty="0">
              <a:ln>
                <a:noFill/>
              </a:ln>
              <a:effectLst/>
            </a:endParaRPr>
          </a:p>
          <a:p>
            <a:pPr marL="0" marR="0" lvl="0" indent="0" algn="ctr" defTabSz="914400" rtl="0" eaLnBrk="0" fontAlgn="base" latinLnBrk="0" hangingPunct="0">
              <a:spcBef>
                <a:spcPct val="0"/>
              </a:spcBef>
              <a:spcAft>
                <a:spcPct val="0"/>
              </a:spcAft>
              <a:buClrTx/>
              <a:buSzTx/>
              <a:buFontTx/>
              <a:buNone/>
              <a:tabLst/>
            </a:pPr>
            <a:endParaRPr kumimoji="0" lang="en-US" altLang="en-US" sz="2400" i="0" u="none" strike="noStrike" cap="none" normalizeH="0" baseline="0" dirty="0">
              <a:ln>
                <a:noFill/>
              </a:ln>
              <a:effectLst/>
            </a:endParaRPr>
          </a:p>
        </p:txBody>
      </p:sp>
      <p:sp>
        <p:nvSpPr>
          <p:cNvPr id="16" name="Slide Number Placeholder 5">
            <a:extLst>
              <a:ext uri="{FF2B5EF4-FFF2-40B4-BE49-F238E27FC236}">
                <a16:creationId xmlns:a16="http://schemas.microsoft.com/office/drawing/2014/main" id="{B5820CAA-1E47-4CF2-ADB7-2E06AA2E72A5}"/>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5</a:t>
            </a:fld>
            <a:endParaRPr lang="en-US"/>
          </a:p>
        </p:txBody>
      </p:sp>
      <p:graphicFrame>
        <p:nvGraphicFramePr>
          <p:cNvPr id="4" name="Content Placeholder 3">
            <a:extLst>
              <a:ext uri="{FF2B5EF4-FFF2-40B4-BE49-F238E27FC236}">
                <a16:creationId xmlns:a16="http://schemas.microsoft.com/office/drawing/2014/main" id="{E86A10A6-37FC-3B03-1B22-FE182F53DB8F}"/>
              </a:ext>
            </a:extLst>
          </p:cNvPr>
          <p:cNvGraphicFramePr>
            <a:graphicFrameLocks noGrp="1"/>
          </p:cNvGraphicFramePr>
          <p:nvPr>
            <p:ph idx="4294967295"/>
            <p:extLst>
              <p:ext uri="{D42A27DB-BD31-4B8C-83A1-F6EECF244321}">
                <p14:modId xmlns:p14="http://schemas.microsoft.com/office/powerpoint/2010/main" val="4230393525"/>
              </p:ext>
            </p:extLst>
          </p:nvPr>
        </p:nvGraphicFramePr>
        <p:xfrm>
          <a:off x="3989682" y="2434788"/>
          <a:ext cx="4212636" cy="1988424"/>
        </p:xfrm>
        <a:graphic>
          <a:graphicData uri="http://schemas.openxmlformats.org/drawingml/2006/table">
            <a:tbl>
              <a:tblPr firstRow="1" firstCol="1" bandRow="1">
                <a:tableStyleId>{073A0DAA-6AF3-43AB-8588-CEC1D06C72B9}</a:tableStyleId>
              </a:tblPr>
              <a:tblGrid>
                <a:gridCol w="1150077">
                  <a:extLst>
                    <a:ext uri="{9D8B030D-6E8A-4147-A177-3AD203B41FA5}">
                      <a16:colId xmlns:a16="http://schemas.microsoft.com/office/drawing/2014/main" val="4172062974"/>
                    </a:ext>
                  </a:extLst>
                </a:gridCol>
                <a:gridCol w="1020853">
                  <a:extLst>
                    <a:ext uri="{9D8B030D-6E8A-4147-A177-3AD203B41FA5}">
                      <a16:colId xmlns:a16="http://schemas.microsoft.com/office/drawing/2014/main" val="176506630"/>
                    </a:ext>
                  </a:extLst>
                </a:gridCol>
                <a:gridCol w="1020853">
                  <a:extLst>
                    <a:ext uri="{9D8B030D-6E8A-4147-A177-3AD203B41FA5}">
                      <a16:colId xmlns:a16="http://schemas.microsoft.com/office/drawing/2014/main" val="505738144"/>
                    </a:ext>
                  </a:extLst>
                </a:gridCol>
                <a:gridCol w="1020853">
                  <a:extLst>
                    <a:ext uri="{9D8B030D-6E8A-4147-A177-3AD203B41FA5}">
                      <a16:colId xmlns:a16="http://schemas.microsoft.com/office/drawing/2014/main" val="3519817212"/>
                    </a:ext>
                  </a:extLst>
                </a:gridCol>
              </a:tblGrid>
              <a:tr h="994212">
                <a:tc>
                  <a:txBody>
                    <a:bodyPr/>
                    <a:lstStyle/>
                    <a:p>
                      <a:pPr marL="0" marR="0" algn="ctr">
                        <a:spcBef>
                          <a:spcPts val="0"/>
                        </a:spcBef>
                        <a:spcAft>
                          <a:spcPts val="0"/>
                        </a:spcAft>
                      </a:pPr>
                      <a:r>
                        <a:rPr lang="en-US" sz="2800" dirty="0">
                          <a:effectLst/>
                        </a:rPr>
                        <a:t> </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a:effectLst/>
                        </a:rPr>
                        <a:t>2021</a:t>
                      </a:r>
                      <a:endParaRPr lang="en-US" sz="280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dirty="0">
                          <a:effectLst/>
                        </a:rPr>
                        <a:t>2022</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2023</a:t>
                      </a:r>
                    </a:p>
                  </a:txBody>
                  <a:tcPr marL="106348" marR="106348" marT="0" marB="0" anchor="ctr"/>
                </a:tc>
                <a:extLst>
                  <a:ext uri="{0D108BD9-81ED-4DB2-BD59-A6C34878D82A}">
                    <a16:rowId xmlns:a16="http://schemas.microsoft.com/office/drawing/2014/main" val="4229986667"/>
                  </a:ext>
                </a:extLst>
              </a:tr>
              <a:tr h="994212">
                <a:tc>
                  <a:txBody>
                    <a:bodyPr/>
                    <a:lstStyle/>
                    <a:p>
                      <a:pPr marL="0" marR="0" algn="ctr">
                        <a:spcBef>
                          <a:spcPts val="0"/>
                        </a:spcBef>
                        <a:spcAft>
                          <a:spcPts val="0"/>
                        </a:spcAft>
                      </a:pPr>
                      <a:r>
                        <a:rPr lang="en-US" sz="2800">
                          <a:effectLst/>
                        </a:rPr>
                        <a:t>COLA</a:t>
                      </a:r>
                      <a:endParaRPr lang="en-US" sz="280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dirty="0">
                          <a:effectLst/>
                        </a:rPr>
                        <a:t>5.9</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dirty="0">
                          <a:effectLst/>
                        </a:rPr>
                        <a:t>8.7</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06348" marR="106348" marT="0" marB="0" anchor="ctr"/>
                </a:tc>
                <a:tc>
                  <a:txBody>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3.2</a:t>
                      </a:r>
                    </a:p>
                  </a:txBody>
                  <a:tcPr marL="106348" marR="106348" marT="0" marB="0" anchor="ctr"/>
                </a:tc>
                <a:extLst>
                  <a:ext uri="{0D108BD9-81ED-4DB2-BD59-A6C34878D82A}">
                    <a16:rowId xmlns:a16="http://schemas.microsoft.com/office/drawing/2014/main" val="2002624534"/>
                  </a:ext>
                </a:extLst>
              </a:tr>
            </a:tbl>
          </a:graphicData>
        </a:graphic>
      </p:graphicFrame>
      <p:sp>
        <p:nvSpPr>
          <p:cNvPr id="3" name="TextBox 2">
            <a:extLst>
              <a:ext uri="{FF2B5EF4-FFF2-40B4-BE49-F238E27FC236}">
                <a16:creationId xmlns:a16="http://schemas.microsoft.com/office/drawing/2014/main" id="{A3356D96-56A5-2236-E79B-D38993B86C3C}"/>
              </a:ext>
            </a:extLst>
          </p:cNvPr>
          <p:cNvSpPr txBox="1"/>
          <p:nvPr/>
        </p:nvSpPr>
        <p:spPr>
          <a:xfrm>
            <a:off x="475021" y="5214599"/>
            <a:ext cx="11037275"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effectLst/>
                <a:ea typeface="Times New Roman" panose="02020603050405020304" pitchFamily="18" charset="0"/>
              </a:rPr>
              <a:t>FAC used the cost-of-living adjustments (COLA) determined by the Federal Government and the Social Security Administration (SSA) to adjust the payments made to retirees in the SSA system. </a:t>
            </a:r>
          </a:p>
          <a:p>
            <a:pPr marL="342900" indent="-342900">
              <a:buFont typeface="Arial" panose="020B0604020202020204" pitchFamily="34" charset="0"/>
              <a:buChar char="•"/>
            </a:pPr>
            <a:r>
              <a:rPr lang="en-US" sz="2000" dirty="0">
                <a:effectLst/>
                <a:ea typeface="Times New Roman" panose="02020603050405020304" pitchFamily="18" charset="0"/>
              </a:rPr>
              <a:t>This amounts to an 18.8% increase over the above 3 years. </a:t>
            </a:r>
            <a:endParaRPr lang="en-US" sz="2800" dirty="0"/>
          </a:p>
        </p:txBody>
      </p:sp>
    </p:spTree>
    <p:extLst>
      <p:ext uri="{BB962C8B-B14F-4D97-AF65-F5344CB8AC3E}">
        <p14:creationId xmlns:p14="http://schemas.microsoft.com/office/powerpoint/2010/main" val="78563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a:extLst>
              <a:ext uri="{FF2B5EF4-FFF2-40B4-BE49-F238E27FC236}">
                <a16:creationId xmlns:a16="http://schemas.microsoft.com/office/drawing/2014/main" id="{AB7ADB87-B7F5-45DE-813F-07A35900A74C}"/>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6</a:t>
            </a:fld>
            <a:endParaRPr lang="en-US"/>
          </a:p>
        </p:txBody>
      </p:sp>
      <p:sp>
        <p:nvSpPr>
          <p:cNvPr id="7" name="Title 6">
            <a:extLst>
              <a:ext uri="{FF2B5EF4-FFF2-40B4-BE49-F238E27FC236}">
                <a16:creationId xmlns:a16="http://schemas.microsoft.com/office/drawing/2014/main" id="{5B41678E-5E71-3E9D-C22A-914FA7DB83BB}"/>
              </a:ext>
            </a:extLst>
          </p:cNvPr>
          <p:cNvSpPr>
            <a:spLocks noGrp="1"/>
          </p:cNvSpPr>
          <p:nvPr>
            <p:ph type="title"/>
          </p:nvPr>
        </p:nvSpPr>
        <p:spPr>
          <a:xfrm>
            <a:off x="838200" y="68779"/>
            <a:ext cx="10515600" cy="807521"/>
          </a:xfrm>
        </p:spPr>
        <p:txBody>
          <a:bodyPr>
            <a:noAutofit/>
          </a:bodyPr>
          <a:lstStyle/>
          <a:p>
            <a:pPr algn="ctr"/>
            <a:r>
              <a:rPr lang="en-US" sz="2400" dirty="0">
                <a:solidFill>
                  <a:srgbClr val="000000"/>
                </a:solidFill>
                <a:ea typeface="Times New Roman" panose="02020603050405020304" pitchFamily="18" charset="0"/>
              </a:rPr>
              <a:t>b. Review match-mate institution data &amp; compare salary</a:t>
            </a:r>
            <a:br>
              <a:rPr lang="en-US" sz="2400" dirty="0"/>
            </a:br>
            <a:r>
              <a:rPr lang="en-US" sz="2400" dirty="0"/>
              <a:t>Table 3a: AAUP Faculty Compensation Survey Summary</a:t>
            </a:r>
          </a:p>
        </p:txBody>
      </p:sp>
      <p:sp>
        <p:nvSpPr>
          <p:cNvPr id="15" name="TextBox 14">
            <a:extLst>
              <a:ext uri="{FF2B5EF4-FFF2-40B4-BE49-F238E27FC236}">
                <a16:creationId xmlns:a16="http://schemas.microsoft.com/office/drawing/2014/main" id="{C5EFE821-2902-D4C9-C439-C590DA0C6164}"/>
              </a:ext>
            </a:extLst>
          </p:cNvPr>
          <p:cNvSpPr txBox="1"/>
          <p:nvPr/>
        </p:nvSpPr>
        <p:spPr>
          <a:xfrm>
            <a:off x="6788231" y="6435085"/>
            <a:ext cx="847603" cy="369332"/>
          </a:xfrm>
          <a:prstGeom prst="rect">
            <a:avLst/>
          </a:prstGeom>
          <a:noFill/>
          <a:ln w="19050">
            <a:solidFill>
              <a:srgbClr val="0070C0"/>
            </a:solidFill>
          </a:ln>
        </p:spPr>
        <p:txBody>
          <a:bodyPr wrap="square" rtlCol="0">
            <a:spAutoFit/>
          </a:bodyPr>
          <a:lstStyle/>
          <a:p>
            <a:pPr algn="ctr"/>
            <a:r>
              <a:rPr lang="en-US" dirty="0">
                <a:solidFill>
                  <a:srgbClr val="FF0000"/>
                </a:solidFill>
              </a:rPr>
              <a:t>(4.3%)</a:t>
            </a:r>
          </a:p>
        </p:txBody>
      </p:sp>
      <p:sp>
        <p:nvSpPr>
          <p:cNvPr id="17" name="TextBox 16">
            <a:extLst>
              <a:ext uri="{FF2B5EF4-FFF2-40B4-BE49-F238E27FC236}">
                <a16:creationId xmlns:a16="http://schemas.microsoft.com/office/drawing/2014/main" id="{AB124D36-D1FC-AAF0-9C2C-5491ED0A78E1}"/>
              </a:ext>
            </a:extLst>
          </p:cNvPr>
          <p:cNvSpPr txBox="1"/>
          <p:nvPr/>
        </p:nvSpPr>
        <p:spPr>
          <a:xfrm>
            <a:off x="5563988" y="6435085"/>
            <a:ext cx="847603" cy="369332"/>
          </a:xfrm>
          <a:prstGeom prst="rect">
            <a:avLst/>
          </a:prstGeom>
          <a:noFill/>
          <a:ln w="19050">
            <a:solidFill>
              <a:srgbClr val="0070C0"/>
            </a:solidFill>
          </a:ln>
        </p:spPr>
        <p:txBody>
          <a:bodyPr wrap="square" rtlCol="0">
            <a:spAutoFit/>
          </a:bodyPr>
          <a:lstStyle/>
          <a:p>
            <a:pPr algn="ctr"/>
            <a:r>
              <a:rPr lang="en-US" dirty="0">
                <a:solidFill>
                  <a:srgbClr val="FF0000"/>
                </a:solidFill>
              </a:rPr>
              <a:t>(3.8%)</a:t>
            </a:r>
          </a:p>
        </p:txBody>
      </p:sp>
      <p:sp>
        <p:nvSpPr>
          <p:cNvPr id="18" name="TextBox 17">
            <a:extLst>
              <a:ext uri="{FF2B5EF4-FFF2-40B4-BE49-F238E27FC236}">
                <a16:creationId xmlns:a16="http://schemas.microsoft.com/office/drawing/2014/main" id="{4E009A41-DDA5-A933-4DE5-806E58C1A516}"/>
              </a:ext>
            </a:extLst>
          </p:cNvPr>
          <p:cNvSpPr txBox="1"/>
          <p:nvPr/>
        </p:nvSpPr>
        <p:spPr>
          <a:xfrm>
            <a:off x="8420424" y="6419889"/>
            <a:ext cx="949207" cy="369332"/>
          </a:xfrm>
          <a:prstGeom prst="rect">
            <a:avLst/>
          </a:prstGeom>
          <a:noFill/>
          <a:ln w="19050">
            <a:solidFill>
              <a:srgbClr val="0070C0"/>
            </a:solidFill>
          </a:ln>
        </p:spPr>
        <p:txBody>
          <a:bodyPr wrap="square" rtlCol="0">
            <a:spAutoFit/>
          </a:bodyPr>
          <a:lstStyle/>
          <a:p>
            <a:pPr algn="ctr"/>
            <a:r>
              <a:rPr lang="en-US" dirty="0">
                <a:solidFill>
                  <a:srgbClr val="FF0000"/>
                </a:solidFill>
              </a:rPr>
              <a:t>(13.9%)</a:t>
            </a:r>
          </a:p>
        </p:txBody>
      </p:sp>
      <p:sp>
        <p:nvSpPr>
          <p:cNvPr id="19" name="TextBox 18">
            <a:extLst>
              <a:ext uri="{FF2B5EF4-FFF2-40B4-BE49-F238E27FC236}">
                <a16:creationId xmlns:a16="http://schemas.microsoft.com/office/drawing/2014/main" id="{45318D4E-0C0F-7F1E-7F77-6E24A1C2428C}"/>
              </a:ext>
            </a:extLst>
          </p:cNvPr>
          <p:cNvSpPr txBox="1"/>
          <p:nvPr/>
        </p:nvSpPr>
        <p:spPr>
          <a:xfrm>
            <a:off x="9925095" y="6435085"/>
            <a:ext cx="949207" cy="369332"/>
          </a:xfrm>
          <a:prstGeom prst="rect">
            <a:avLst/>
          </a:prstGeom>
          <a:noFill/>
          <a:ln w="19050">
            <a:solidFill>
              <a:srgbClr val="0070C0"/>
            </a:solidFill>
          </a:ln>
        </p:spPr>
        <p:txBody>
          <a:bodyPr wrap="square" rtlCol="0">
            <a:spAutoFit/>
          </a:bodyPr>
          <a:lstStyle/>
          <a:p>
            <a:pPr algn="ctr"/>
            <a:r>
              <a:rPr lang="en-US" dirty="0">
                <a:solidFill>
                  <a:srgbClr val="FF0000"/>
                </a:solidFill>
              </a:rPr>
              <a:t>(23.5%)</a:t>
            </a:r>
          </a:p>
        </p:txBody>
      </p:sp>
      <p:pic>
        <p:nvPicPr>
          <p:cNvPr id="2" name="Picture 1">
            <a:extLst>
              <a:ext uri="{FF2B5EF4-FFF2-40B4-BE49-F238E27FC236}">
                <a16:creationId xmlns:a16="http://schemas.microsoft.com/office/drawing/2014/main" id="{666D579C-D6E5-3EDA-2C04-4DAAA4C44489}"/>
              </a:ext>
            </a:extLst>
          </p:cNvPr>
          <p:cNvPicPr>
            <a:picLocks noChangeAspect="1"/>
          </p:cNvPicPr>
          <p:nvPr/>
        </p:nvPicPr>
        <p:blipFill>
          <a:blip r:embed="rId3"/>
          <a:stretch>
            <a:fillRect/>
          </a:stretch>
        </p:blipFill>
        <p:spPr>
          <a:xfrm>
            <a:off x="1024559" y="974482"/>
            <a:ext cx="10142882" cy="5332029"/>
          </a:xfrm>
          <a:prstGeom prst="rect">
            <a:avLst/>
          </a:prstGeom>
        </p:spPr>
      </p:pic>
    </p:spTree>
    <p:extLst>
      <p:ext uri="{BB962C8B-B14F-4D97-AF65-F5344CB8AC3E}">
        <p14:creationId xmlns:p14="http://schemas.microsoft.com/office/powerpoint/2010/main" val="57417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a:extLst>
              <a:ext uri="{FF2B5EF4-FFF2-40B4-BE49-F238E27FC236}">
                <a16:creationId xmlns:a16="http://schemas.microsoft.com/office/drawing/2014/main" id="{AB7ADB87-B7F5-45DE-813F-07A35900A74C}"/>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7</a:t>
            </a:fld>
            <a:endParaRPr lang="en-US"/>
          </a:p>
        </p:txBody>
      </p:sp>
      <p:sp>
        <p:nvSpPr>
          <p:cNvPr id="7" name="Title 6">
            <a:extLst>
              <a:ext uri="{FF2B5EF4-FFF2-40B4-BE49-F238E27FC236}">
                <a16:creationId xmlns:a16="http://schemas.microsoft.com/office/drawing/2014/main" id="{5B41678E-5E71-3E9D-C22A-914FA7DB83BB}"/>
              </a:ext>
            </a:extLst>
          </p:cNvPr>
          <p:cNvSpPr>
            <a:spLocks noGrp="1"/>
          </p:cNvSpPr>
          <p:nvPr>
            <p:ph type="title"/>
          </p:nvPr>
        </p:nvSpPr>
        <p:spPr>
          <a:xfrm>
            <a:off x="838200" y="451263"/>
            <a:ext cx="10515600" cy="997526"/>
          </a:xfrm>
        </p:spPr>
        <p:txBody>
          <a:bodyPr>
            <a:noAutofit/>
          </a:bodyPr>
          <a:lstStyle/>
          <a:p>
            <a:pPr algn="ctr"/>
            <a:r>
              <a:rPr lang="en-US" sz="2800" dirty="0"/>
              <a:t>Table 3C of FAC report</a:t>
            </a:r>
            <a:br>
              <a:rPr lang="en-US" sz="2800" dirty="0"/>
            </a:br>
            <a:r>
              <a:rPr lang="en-US" sz="2800" dirty="0"/>
              <a:t>AAUP Faculty Compensation Survey –Boston University &amp; Boston College</a:t>
            </a:r>
          </a:p>
        </p:txBody>
      </p:sp>
      <p:sp>
        <p:nvSpPr>
          <p:cNvPr id="4" name="TextBox 3">
            <a:extLst>
              <a:ext uri="{FF2B5EF4-FFF2-40B4-BE49-F238E27FC236}">
                <a16:creationId xmlns:a16="http://schemas.microsoft.com/office/drawing/2014/main" id="{B77BAB8C-70C5-EEA9-6926-FB7948E6C704}"/>
              </a:ext>
            </a:extLst>
          </p:cNvPr>
          <p:cNvSpPr txBox="1"/>
          <p:nvPr/>
        </p:nvSpPr>
        <p:spPr>
          <a:xfrm>
            <a:off x="9395414" y="5609322"/>
            <a:ext cx="978232" cy="369332"/>
          </a:xfrm>
          <a:prstGeom prst="rect">
            <a:avLst/>
          </a:prstGeom>
          <a:noFill/>
          <a:ln w="19050">
            <a:solidFill>
              <a:srgbClr val="0070C0"/>
            </a:solidFill>
          </a:ln>
        </p:spPr>
        <p:txBody>
          <a:bodyPr wrap="square" rtlCol="0">
            <a:spAutoFit/>
          </a:bodyPr>
          <a:lstStyle/>
          <a:p>
            <a:pPr algn="ctr"/>
            <a:r>
              <a:rPr lang="en-US" dirty="0">
                <a:solidFill>
                  <a:srgbClr val="FF0000"/>
                </a:solidFill>
              </a:rPr>
              <a:t>(13.6%)</a:t>
            </a:r>
          </a:p>
        </p:txBody>
      </p:sp>
      <p:sp>
        <p:nvSpPr>
          <p:cNvPr id="6" name="TextBox 5">
            <a:extLst>
              <a:ext uri="{FF2B5EF4-FFF2-40B4-BE49-F238E27FC236}">
                <a16:creationId xmlns:a16="http://schemas.microsoft.com/office/drawing/2014/main" id="{F624F9C3-1FED-9670-6334-F8F532B721B4}"/>
              </a:ext>
            </a:extLst>
          </p:cNvPr>
          <p:cNvSpPr txBox="1"/>
          <p:nvPr/>
        </p:nvSpPr>
        <p:spPr>
          <a:xfrm>
            <a:off x="7588109" y="5609322"/>
            <a:ext cx="978232" cy="369332"/>
          </a:xfrm>
          <a:prstGeom prst="rect">
            <a:avLst/>
          </a:prstGeom>
          <a:noFill/>
          <a:ln w="19050">
            <a:solidFill>
              <a:srgbClr val="0070C0"/>
            </a:solidFill>
          </a:ln>
        </p:spPr>
        <p:txBody>
          <a:bodyPr wrap="square" rtlCol="0">
            <a:spAutoFit/>
          </a:bodyPr>
          <a:lstStyle/>
          <a:p>
            <a:pPr algn="ctr"/>
            <a:r>
              <a:rPr lang="en-US" dirty="0">
                <a:solidFill>
                  <a:srgbClr val="FF0000"/>
                </a:solidFill>
              </a:rPr>
              <a:t>(13.8%)</a:t>
            </a:r>
          </a:p>
        </p:txBody>
      </p:sp>
      <p:pic>
        <p:nvPicPr>
          <p:cNvPr id="3" name="Picture 2">
            <a:extLst>
              <a:ext uri="{FF2B5EF4-FFF2-40B4-BE49-F238E27FC236}">
                <a16:creationId xmlns:a16="http://schemas.microsoft.com/office/drawing/2014/main" id="{872DFF9D-2FB5-3EAA-B6FE-8307F1719D8D}"/>
              </a:ext>
            </a:extLst>
          </p:cNvPr>
          <p:cNvPicPr>
            <a:picLocks noChangeAspect="1"/>
          </p:cNvPicPr>
          <p:nvPr/>
        </p:nvPicPr>
        <p:blipFill>
          <a:blip r:embed="rId3"/>
          <a:stretch>
            <a:fillRect/>
          </a:stretch>
        </p:blipFill>
        <p:spPr>
          <a:xfrm>
            <a:off x="992174" y="1582014"/>
            <a:ext cx="10207652" cy="3894083"/>
          </a:xfrm>
          <a:prstGeom prst="rect">
            <a:avLst/>
          </a:prstGeom>
        </p:spPr>
      </p:pic>
    </p:spTree>
    <p:extLst>
      <p:ext uri="{BB962C8B-B14F-4D97-AF65-F5344CB8AC3E}">
        <p14:creationId xmlns:p14="http://schemas.microsoft.com/office/powerpoint/2010/main" val="37083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72A6941D-11E2-4CEF-9403-A16C08290714}"/>
              </a:ext>
            </a:extLst>
          </p:cNvPr>
          <p:cNvSpPr>
            <a:spLocks noGrp="1"/>
          </p:cNvSpPr>
          <p:nvPr>
            <p:ph type="title"/>
          </p:nvPr>
        </p:nvSpPr>
        <p:spPr>
          <a:xfrm>
            <a:off x="515744" y="285272"/>
            <a:ext cx="10826756" cy="1282272"/>
          </a:xfrm>
        </p:spPr>
        <p:txBody>
          <a:bodyPr anchor="b">
            <a:normAutofit/>
          </a:bodyPr>
          <a:lstStyle/>
          <a:p>
            <a:pPr algn="ctr">
              <a:spcBef>
                <a:spcPts val="0"/>
              </a:spcBef>
            </a:pPr>
            <a:r>
              <a:rPr lang="en-US" sz="2800" dirty="0"/>
              <a:t>Table 4</a:t>
            </a:r>
            <a:br>
              <a:rPr lang="en-US" sz="2800" dirty="0"/>
            </a:br>
            <a:r>
              <a:rPr lang="en-US" altLang="en-US" sz="2800" dirty="0"/>
              <a:t>Net Operating Surplus (Increase in net assets from operating activities)</a:t>
            </a:r>
            <a:endParaRPr lang="en-US" dirty="0"/>
          </a:p>
        </p:txBody>
      </p:sp>
      <p:sp>
        <p:nvSpPr>
          <p:cNvPr id="26" name="Slide Number Placeholder 18">
            <a:extLst>
              <a:ext uri="{FF2B5EF4-FFF2-40B4-BE49-F238E27FC236}">
                <a16:creationId xmlns:a16="http://schemas.microsoft.com/office/drawing/2014/main" id="{920EAB97-BCBD-4835-8F90-55730D56C121}"/>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8</a:t>
            </a:fld>
            <a:endParaRPr lang="en-US"/>
          </a:p>
        </p:txBody>
      </p:sp>
      <p:graphicFrame>
        <p:nvGraphicFramePr>
          <p:cNvPr id="4" name="Content Placeholder 3">
            <a:extLst>
              <a:ext uri="{FF2B5EF4-FFF2-40B4-BE49-F238E27FC236}">
                <a16:creationId xmlns:a16="http://schemas.microsoft.com/office/drawing/2014/main" id="{4BAD24E1-B9CB-1138-CEA9-25491BB87B41}"/>
              </a:ext>
            </a:extLst>
          </p:cNvPr>
          <p:cNvGraphicFramePr>
            <a:graphicFrameLocks noGrp="1"/>
          </p:cNvGraphicFramePr>
          <p:nvPr>
            <p:ph idx="1"/>
            <p:extLst>
              <p:ext uri="{D42A27DB-BD31-4B8C-83A1-F6EECF244321}">
                <p14:modId xmlns:p14="http://schemas.microsoft.com/office/powerpoint/2010/main" val="2206065226"/>
              </p:ext>
            </p:extLst>
          </p:nvPr>
        </p:nvGraphicFramePr>
        <p:xfrm>
          <a:off x="186654" y="2240280"/>
          <a:ext cx="11818692" cy="2377440"/>
        </p:xfrm>
        <a:graphic>
          <a:graphicData uri="http://schemas.openxmlformats.org/drawingml/2006/table">
            <a:tbl>
              <a:tblPr firstRow="1" firstCol="1" bandRow="1">
                <a:tableStyleId>{073A0DAA-6AF3-43AB-8588-CEC1D06C72B9}</a:tableStyleId>
              </a:tblPr>
              <a:tblGrid>
                <a:gridCol w="1914491">
                  <a:extLst>
                    <a:ext uri="{9D8B030D-6E8A-4147-A177-3AD203B41FA5}">
                      <a16:colId xmlns:a16="http://schemas.microsoft.com/office/drawing/2014/main" val="2559460599"/>
                    </a:ext>
                  </a:extLst>
                </a:gridCol>
                <a:gridCol w="1244073">
                  <a:extLst>
                    <a:ext uri="{9D8B030D-6E8A-4147-A177-3AD203B41FA5}">
                      <a16:colId xmlns:a16="http://schemas.microsoft.com/office/drawing/2014/main" val="2926389649"/>
                    </a:ext>
                  </a:extLst>
                </a:gridCol>
                <a:gridCol w="1624480">
                  <a:extLst>
                    <a:ext uri="{9D8B030D-6E8A-4147-A177-3AD203B41FA5}">
                      <a16:colId xmlns:a16="http://schemas.microsoft.com/office/drawing/2014/main" val="3591232311"/>
                    </a:ext>
                  </a:extLst>
                </a:gridCol>
                <a:gridCol w="1412814">
                  <a:extLst>
                    <a:ext uri="{9D8B030D-6E8A-4147-A177-3AD203B41FA5}">
                      <a16:colId xmlns:a16="http://schemas.microsoft.com/office/drawing/2014/main" val="3544927111"/>
                    </a:ext>
                  </a:extLst>
                </a:gridCol>
                <a:gridCol w="1305598">
                  <a:extLst>
                    <a:ext uri="{9D8B030D-6E8A-4147-A177-3AD203B41FA5}">
                      <a16:colId xmlns:a16="http://schemas.microsoft.com/office/drawing/2014/main" val="270262325"/>
                    </a:ext>
                  </a:extLst>
                </a:gridCol>
                <a:gridCol w="1359206">
                  <a:extLst>
                    <a:ext uri="{9D8B030D-6E8A-4147-A177-3AD203B41FA5}">
                      <a16:colId xmlns:a16="http://schemas.microsoft.com/office/drawing/2014/main" val="1553665187"/>
                    </a:ext>
                  </a:extLst>
                </a:gridCol>
                <a:gridCol w="1479015">
                  <a:extLst>
                    <a:ext uri="{9D8B030D-6E8A-4147-A177-3AD203B41FA5}">
                      <a16:colId xmlns:a16="http://schemas.microsoft.com/office/drawing/2014/main" val="1173700447"/>
                    </a:ext>
                  </a:extLst>
                </a:gridCol>
                <a:gridCol w="1479015">
                  <a:extLst>
                    <a:ext uri="{9D8B030D-6E8A-4147-A177-3AD203B41FA5}">
                      <a16:colId xmlns:a16="http://schemas.microsoft.com/office/drawing/2014/main" val="2432835010"/>
                    </a:ext>
                  </a:extLst>
                </a:gridCol>
              </a:tblGrid>
              <a:tr h="594360">
                <a:tc>
                  <a:txBody>
                    <a:bodyPr/>
                    <a:lstStyle/>
                    <a:p>
                      <a:endParaRPr lang="en-US" sz="1700" dirty="0">
                        <a:effectLst/>
                        <a:latin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FY 2017</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FY 2018</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FY 2019</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FY 2020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a:effectLst/>
                        </a:rPr>
                        <a:t>FY 2021</a:t>
                      </a:r>
                      <a:endParaRPr lang="en-US" sz="17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FY 2022</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latin typeface="Times New Roman" panose="02020603050405020304" pitchFamily="18" charset="0"/>
                          <a:ea typeface="Times New Roman" panose="02020603050405020304" pitchFamily="18" charset="0"/>
                          <a:cs typeface="Arial" panose="020B0604020202020204" pitchFamily="34" charset="0"/>
                        </a:rPr>
                        <a:t>FY 2023</a:t>
                      </a:r>
                    </a:p>
                  </a:txBody>
                  <a:tcPr marL="68580" marR="68580" marT="0" marB="0" anchor="ctr"/>
                </a:tc>
                <a:extLst>
                  <a:ext uri="{0D108BD9-81ED-4DB2-BD59-A6C34878D82A}">
                    <a16:rowId xmlns:a16="http://schemas.microsoft.com/office/drawing/2014/main" val="2918009796"/>
                  </a:ext>
                </a:extLst>
              </a:tr>
              <a:tr h="891540">
                <a:tc>
                  <a:txBody>
                    <a:bodyPr/>
                    <a:lstStyle/>
                    <a:p>
                      <a:pPr marL="0" marR="0" algn="ctr">
                        <a:spcBef>
                          <a:spcPts val="0"/>
                        </a:spcBef>
                        <a:spcAft>
                          <a:spcPts val="0"/>
                        </a:spcAft>
                      </a:pPr>
                      <a:r>
                        <a:rPr lang="en-US" sz="1700">
                          <a:effectLst/>
                        </a:rPr>
                        <a:t>Net Operating Surplus</a:t>
                      </a:r>
                      <a:endParaRPr lang="en-US" sz="17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$66,315,000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$107,580,000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$135,715,000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$184,572,000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$116,850,000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rPr>
                        <a:t>$151,714,000</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latin typeface="Times New Roman" panose="02020603050405020304" pitchFamily="18" charset="0"/>
                          <a:ea typeface="Times New Roman" panose="02020603050405020304" pitchFamily="18" charset="0"/>
                          <a:cs typeface="Arial" panose="020B0604020202020204" pitchFamily="34" charset="0"/>
                        </a:rPr>
                        <a:t>$132,403,000</a:t>
                      </a:r>
                    </a:p>
                  </a:txBody>
                  <a:tcPr marL="68580" marR="68580" marT="0" marB="0" anchor="ctr"/>
                </a:tc>
                <a:extLst>
                  <a:ext uri="{0D108BD9-81ED-4DB2-BD59-A6C34878D82A}">
                    <a16:rowId xmlns:a16="http://schemas.microsoft.com/office/drawing/2014/main" val="94714186"/>
                  </a:ext>
                </a:extLst>
              </a:tr>
              <a:tr h="891540">
                <a:tc>
                  <a:txBody>
                    <a:bodyPr/>
                    <a:lstStyle/>
                    <a:p>
                      <a:pPr marL="0" marR="0" algn="ctr">
                        <a:spcBef>
                          <a:spcPts val="0"/>
                        </a:spcBef>
                        <a:spcAft>
                          <a:spcPts val="0"/>
                        </a:spcAft>
                      </a:pPr>
                      <a:r>
                        <a:rPr lang="en-US" sz="1700" dirty="0">
                          <a:effectLst/>
                        </a:rPr>
                        <a:t>6y Compounded Return</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endParaRPr lang="en-US" sz="1700">
                        <a:effectLst/>
                        <a:latin typeface="Calibri" panose="020F0502020204030204" pitchFamily="34" charset="0"/>
                        <a:cs typeface="Arial" panose="020B0604020202020204" pitchFamily="34" charset="0"/>
                      </a:endParaRPr>
                    </a:p>
                  </a:txBody>
                  <a:tcPr marL="68580" marR="68580" marT="0" marB="0" anchor="ctr"/>
                </a:tc>
                <a:tc>
                  <a:txBody>
                    <a:bodyPr/>
                    <a:lstStyle/>
                    <a:p>
                      <a:endParaRPr lang="en-US" sz="1700" dirty="0">
                        <a:effectLst/>
                        <a:latin typeface="Calibri" panose="020F0502020204030204" pitchFamily="34" charset="0"/>
                        <a:cs typeface="Arial" panose="020B0604020202020204" pitchFamily="34" charset="0"/>
                      </a:endParaRPr>
                    </a:p>
                  </a:txBody>
                  <a:tcPr marL="68580" marR="68580" marT="0" marB="0" anchor="ctr"/>
                </a:tc>
                <a:tc>
                  <a:txBody>
                    <a:bodyPr/>
                    <a:lstStyle/>
                    <a:p>
                      <a:endParaRPr lang="en-US" sz="1700">
                        <a:effectLst/>
                        <a:latin typeface="Calibri" panose="020F0502020204030204" pitchFamily="34" charset="0"/>
                        <a:cs typeface="Arial" panose="020B0604020202020204" pitchFamily="34" charset="0"/>
                      </a:endParaRPr>
                    </a:p>
                  </a:txBody>
                  <a:tcPr marL="68580" marR="68580" marT="0" marB="0" anchor="ctr"/>
                </a:tc>
                <a:tc>
                  <a:txBody>
                    <a:bodyPr/>
                    <a:lstStyle/>
                    <a:p>
                      <a:endParaRPr lang="en-US" sz="1700" dirty="0">
                        <a:effectLst/>
                        <a:latin typeface="Calibri" panose="020F0502020204030204" pitchFamily="34" charset="0"/>
                        <a:cs typeface="Arial" panose="020B0604020202020204" pitchFamily="34" charset="0"/>
                      </a:endParaRPr>
                    </a:p>
                  </a:txBody>
                  <a:tcPr marL="68580" marR="68580" marT="0" marB="0" anchor="ctr"/>
                </a:tc>
                <a:tc>
                  <a:txBody>
                    <a:bodyPr/>
                    <a:lstStyle/>
                    <a:p>
                      <a:endParaRPr lang="en-US" sz="1700" dirty="0">
                        <a:effectLst/>
                        <a:latin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700" dirty="0">
                          <a:effectLst/>
                          <a:latin typeface="Times New Roman" panose="02020603050405020304" pitchFamily="18" charset="0"/>
                          <a:ea typeface="Times New Roman" panose="02020603050405020304" pitchFamily="18" charset="0"/>
                          <a:cs typeface="Arial" panose="020B0604020202020204" pitchFamily="34" charset="0"/>
                        </a:rPr>
                        <a:t>12%</a:t>
                      </a:r>
                    </a:p>
                  </a:txBody>
                  <a:tcPr marL="68580" marR="68580" marT="0" marB="0" anchor="ctr"/>
                </a:tc>
                <a:extLst>
                  <a:ext uri="{0D108BD9-81ED-4DB2-BD59-A6C34878D82A}">
                    <a16:rowId xmlns:a16="http://schemas.microsoft.com/office/drawing/2014/main" val="3651947981"/>
                  </a:ext>
                </a:extLst>
              </a:tr>
            </a:tbl>
          </a:graphicData>
        </a:graphic>
      </p:graphicFrame>
      <p:sp>
        <p:nvSpPr>
          <p:cNvPr id="3" name="TextBox 2">
            <a:extLst>
              <a:ext uri="{FF2B5EF4-FFF2-40B4-BE49-F238E27FC236}">
                <a16:creationId xmlns:a16="http://schemas.microsoft.com/office/drawing/2014/main" id="{DB590995-7949-BE2F-FD6C-5A80EB79F28E}"/>
              </a:ext>
            </a:extLst>
          </p:cNvPr>
          <p:cNvSpPr txBox="1"/>
          <p:nvPr/>
        </p:nvSpPr>
        <p:spPr>
          <a:xfrm>
            <a:off x="515743" y="5501892"/>
            <a:ext cx="11110199" cy="338554"/>
          </a:xfrm>
          <a:prstGeom prst="rect">
            <a:avLst/>
          </a:prstGeom>
          <a:noFill/>
        </p:spPr>
        <p:txBody>
          <a:bodyPr wrap="square">
            <a:spAutoFit/>
          </a:bodyPr>
          <a:lstStyle/>
          <a:p>
            <a:r>
              <a:rPr lang="en-US" sz="1600" u="sng" dirty="0">
                <a:solidFill>
                  <a:srgbClr val="0000FF"/>
                </a:solidFill>
                <a:effectLst/>
                <a:ea typeface="Times New Roman" panose="02020603050405020304" pitchFamily="18" charset="0"/>
                <a:hlinkClick r:id="rId3"/>
              </a:rPr>
              <a:t>Source: https://finance.northeastern.edu/wp-content/uploads/Northeastern-University-FY23-Financial-Statements.pdf</a:t>
            </a:r>
            <a:endParaRPr lang="en-US" sz="1600" dirty="0"/>
          </a:p>
        </p:txBody>
      </p:sp>
    </p:spTree>
    <p:extLst>
      <p:ext uri="{BB962C8B-B14F-4D97-AF65-F5344CB8AC3E}">
        <p14:creationId xmlns:p14="http://schemas.microsoft.com/office/powerpoint/2010/main" val="127238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FCED3-D156-771F-53EA-95BAB2007C52}"/>
              </a:ext>
            </a:extLst>
          </p:cNvPr>
          <p:cNvSpPr>
            <a:spLocks noGrp="1"/>
          </p:cNvSpPr>
          <p:nvPr>
            <p:ph idx="1"/>
          </p:nvPr>
        </p:nvSpPr>
        <p:spPr>
          <a:xfrm>
            <a:off x="838200" y="2061469"/>
            <a:ext cx="10515600" cy="4394195"/>
          </a:xfrm>
        </p:spPr>
        <p:txBody>
          <a:bodyPr>
            <a:normAutofit/>
          </a:bodyPr>
          <a:lstStyle/>
          <a:p>
            <a:pPr marR="19050" indent="0">
              <a:spcBef>
                <a:spcPts val="0"/>
              </a:spcBef>
              <a:spcAft>
                <a:spcPts val="0"/>
              </a:spcAft>
              <a:buNone/>
            </a:pPr>
            <a:r>
              <a:rPr lang="en-US" sz="2400" dirty="0">
                <a:solidFill>
                  <a:srgbClr val="000000"/>
                </a:solidFill>
                <a:effectLst/>
                <a:ea typeface="Times New Roman" panose="02020603050405020304" pitchFamily="18" charset="0"/>
              </a:rPr>
              <a:t>WHEREAS the annual raises awarded to faculty for the last several years have been well below the cost of living increases due to inflation, and</a:t>
            </a:r>
            <a:r>
              <a:rPr lang="en-US" sz="2400" dirty="0">
                <a:solidFill>
                  <a:srgbClr val="242424"/>
                </a:solidFill>
                <a:effectLst/>
                <a:ea typeface="Times New Roman" panose="02020603050405020304" pitchFamily="18" charset="0"/>
              </a:rPr>
              <a:t> </a:t>
            </a:r>
            <a:endParaRPr lang="en-US" sz="2400" dirty="0">
              <a:effectLst/>
              <a:ea typeface="Times New Roman" panose="02020603050405020304" pitchFamily="18" charset="0"/>
            </a:endParaRPr>
          </a:p>
          <a:p>
            <a:pPr marR="19050" indent="0">
              <a:spcBef>
                <a:spcPts val="0"/>
              </a:spcBef>
              <a:spcAft>
                <a:spcPts val="0"/>
              </a:spcAft>
              <a:buNone/>
            </a:pPr>
            <a:r>
              <a:rPr lang="en-US" sz="2400" dirty="0">
                <a:solidFill>
                  <a:srgbClr val="000000"/>
                </a:solidFill>
                <a:effectLst/>
                <a:ea typeface="Times New Roman" panose="02020603050405020304" pitchFamily="18" charset="0"/>
              </a:rPr>
              <a:t>WHEREAS the faculty salaries at all levels are up to 20% below Boston area match mates based on AAUP salary data,</a:t>
            </a:r>
            <a:r>
              <a:rPr lang="en-US" sz="2400" b="1" dirty="0">
                <a:solidFill>
                  <a:srgbClr val="242424"/>
                </a:solidFill>
                <a:effectLst/>
                <a:ea typeface="Times New Roman" panose="02020603050405020304" pitchFamily="18" charset="0"/>
              </a:rPr>
              <a:t> </a:t>
            </a:r>
          </a:p>
          <a:p>
            <a:pPr marR="19050" indent="0">
              <a:spcBef>
                <a:spcPts val="0"/>
              </a:spcBef>
              <a:spcAft>
                <a:spcPts val="0"/>
              </a:spcAft>
              <a:buNone/>
            </a:pPr>
            <a:endParaRPr lang="en-US" sz="2400" dirty="0">
              <a:effectLst/>
              <a:ea typeface="Times New Roman" panose="02020603050405020304" pitchFamily="18" charset="0"/>
            </a:endParaRPr>
          </a:p>
          <a:p>
            <a:pPr marR="19050" indent="0">
              <a:spcBef>
                <a:spcPts val="0"/>
              </a:spcBef>
              <a:spcAft>
                <a:spcPts val="0"/>
              </a:spcAft>
              <a:buNone/>
            </a:pPr>
            <a:r>
              <a:rPr lang="en-US" sz="2400" b="1" dirty="0">
                <a:solidFill>
                  <a:srgbClr val="000000"/>
                </a:solidFill>
                <a:effectLst/>
                <a:ea typeface="Times New Roman" panose="02020603050405020304" pitchFamily="18" charset="0"/>
              </a:rPr>
              <a:t>BE IT RESOLVED that the recommended raise pool for merit for FY 2025 be 8.4%, at a minimum, of continuing salaries starting on July 1, 2024,</a:t>
            </a:r>
            <a:r>
              <a:rPr lang="en-US" sz="2400" b="1" dirty="0">
                <a:solidFill>
                  <a:srgbClr val="242424"/>
                </a:solidFill>
                <a:effectLst/>
                <a:ea typeface="Times New Roman" panose="02020603050405020304" pitchFamily="18" charset="0"/>
              </a:rPr>
              <a:t> </a:t>
            </a:r>
            <a:endParaRPr lang="en-US" sz="2400" dirty="0">
              <a:effectLst/>
              <a:ea typeface="Times New Roman" panose="02020603050405020304" pitchFamily="18" charset="0"/>
            </a:endParaRPr>
          </a:p>
          <a:p>
            <a:pPr marR="19050" indent="0">
              <a:spcBef>
                <a:spcPts val="0"/>
              </a:spcBef>
              <a:buNone/>
            </a:pPr>
            <a:endParaRPr lang="en-US" sz="2400" dirty="0">
              <a:effectLst/>
              <a:ea typeface="Times New Roman" panose="02020603050405020304" pitchFamily="18" charset="0"/>
            </a:endParaRPr>
          </a:p>
          <a:p>
            <a:pPr marR="19050" indent="0">
              <a:spcBef>
                <a:spcPts val="0"/>
              </a:spcBef>
              <a:spcAft>
                <a:spcPts val="0"/>
              </a:spcAft>
              <a:buNone/>
            </a:pPr>
            <a:r>
              <a:rPr lang="en-US" sz="2400" b="1" dirty="0">
                <a:solidFill>
                  <a:srgbClr val="000000"/>
                </a:solidFill>
                <a:effectLst/>
                <a:ea typeface="Times New Roman" panose="02020603050405020304" pitchFamily="18" charset="0"/>
              </a:rPr>
              <a:t>AND BE IT FURTHER RESOLVED that the Provost develop a plan to align faculty salaries with Boston area match mates.</a:t>
            </a:r>
            <a:endParaRPr lang="en-US" sz="2400" dirty="0">
              <a:effectLst/>
              <a:ea typeface="Times New Roman" panose="02020603050405020304" pitchFamily="18" charset="0"/>
            </a:endParaRPr>
          </a:p>
        </p:txBody>
      </p:sp>
      <p:sp>
        <p:nvSpPr>
          <p:cNvPr id="2" name="TextBox 1">
            <a:extLst>
              <a:ext uri="{FF2B5EF4-FFF2-40B4-BE49-F238E27FC236}">
                <a16:creationId xmlns:a16="http://schemas.microsoft.com/office/drawing/2014/main" id="{2C5EA863-36B0-294B-832C-ACA0872B0080}"/>
              </a:ext>
            </a:extLst>
          </p:cNvPr>
          <p:cNvSpPr txBox="1"/>
          <p:nvPr/>
        </p:nvSpPr>
        <p:spPr>
          <a:xfrm>
            <a:off x="1015507" y="681730"/>
            <a:ext cx="10182924" cy="707886"/>
          </a:xfrm>
          <a:prstGeom prst="rect">
            <a:avLst/>
          </a:prstGeom>
          <a:noFill/>
        </p:spPr>
        <p:txBody>
          <a:bodyPr wrap="square" rtlCol="0">
            <a:spAutoFit/>
          </a:bodyPr>
          <a:lstStyle/>
          <a:p>
            <a:pPr algn="ctr"/>
            <a:r>
              <a:rPr lang="en-US" sz="4000" dirty="0">
                <a:latin typeface="+mj-lt"/>
              </a:rPr>
              <a:t>Charge 1 Resolutions</a:t>
            </a:r>
          </a:p>
        </p:txBody>
      </p:sp>
      <p:sp>
        <p:nvSpPr>
          <p:cNvPr id="4" name="Slide Number Placeholder 5">
            <a:extLst>
              <a:ext uri="{FF2B5EF4-FFF2-40B4-BE49-F238E27FC236}">
                <a16:creationId xmlns:a16="http://schemas.microsoft.com/office/drawing/2014/main" id="{D89E4256-53C2-FFAD-6EF7-3195062252ED}"/>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9</a:t>
            </a:fld>
            <a:endParaRPr lang="en-US"/>
          </a:p>
        </p:txBody>
      </p:sp>
    </p:spTree>
    <p:extLst>
      <p:ext uri="{BB962C8B-B14F-4D97-AF65-F5344CB8AC3E}">
        <p14:creationId xmlns:p14="http://schemas.microsoft.com/office/powerpoint/2010/main" val="14969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chwayVTI">
  <a:themeElements>
    <a:clrScheme name="AnalogousFromRegularSeedRightStep">
      <a:dk1>
        <a:srgbClr val="000000"/>
      </a:dk1>
      <a:lt1>
        <a:srgbClr val="FFFFFF"/>
      </a:lt1>
      <a:dk2>
        <a:srgbClr val="223A3D"/>
      </a:dk2>
      <a:lt2>
        <a:srgbClr val="E2E8E8"/>
      </a:lt2>
      <a:accent1>
        <a:srgbClr val="E73429"/>
      </a:accent1>
      <a:accent2>
        <a:srgbClr val="D57117"/>
      </a:accent2>
      <a:accent3>
        <a:srgbClr val="B4A420"/>
      </a:accent3>
      <a:accent4>
        <a:srgbClr val="80B113"/>
      </a:accent4>
      <a:accent5>
        <a:srgbClr val="4AB821"/>
      </a:accent5>
      <a:accent6>
        <a:srgbClr val="14BC2C"/>
      </a:accent6>
      <a:hlink>
        <a:srgbClr val="329096"/>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FA6DE598567F49B2A37E2A0E002CAF" ma:contentTypeVersion="13" ma:contentTypeDescription="Create a new document." ma:contentTypeScope="" ma:versionID="85d26b6a51975161b0d93bc7ee4d3caa">
  <xsd:schema xmlns:xsd="http://www.w3.org/2001/XMLSchema" xmlns:xs="http://www.w3.org/2001/XMLSchema" xmlns:p="http://schemas.microsoft.com/office/2006/metadata/properties" xmlns:ns3="91d280f3-458c-4c3a-a85c-8f0671cba4eb" xmlns:ns4="8c84a4e8-8596-4968-9e99-5aaaaf5c06b9" targetNamespace="http://schemas.microsoft.com/office/2006/metadata/properties" ma:root="true" ma:fieldsID="7eb8f8ad9c78a4582e68797024935377" ns3:_="" ns4:_="">
    <xsd:import namespace="91d280f3-458c-4c3a-a85c-8f0671cba4eb"/>
    <xsd:import namespace="8c84a4e8-8596-4968-9e99-5aaaaf5c06b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d280f3-458c-4c3a-a85c-8f0671cba4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c84a4e8-8596-4968-9e99-5aaaaf5c06b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470F50-C2D2-4EB0-A5E3-1228297174D5}">
  <ds:schemaRef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8c84a4e8-8596-4968-9e99-5aaaaf5c06b9"/>
    <ds:schemaRef ds:uri="91d280f3-458c-4c3a-a85c-8f0671cba4eb"/>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5959B23-37F4-4962-86C5-1E28A83CBC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d280f3-458c-4c3a-a85c-8f0671cba4eb"/>
    <ds:schemaRef ds:uri="8c84a4e8-8596-4968-9e99-5aaaaf5c06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09A045-4825-4C73-B456-E4E046DDEA22}">
  <ds:schemaRefs>
    <ds:schemaRef ds:uri="http://schemas.microsoft.com/sharepoint/v3/contenttype/forms"/>
  </ds:schemaRefs>
</ds:datastoreItem>
</file>

<file path=docMetadata/LabelInfo.xml><?xml version="1.0" encoding="utf-8"?>
<clbl:labelList xmlns:clbl="http://schemas.microsoft.com/office/2020/mipLabelMetadata">
  <clbl:label id="{a8eec281-aaa3-4dae-ac9b-9a398b9215e7}" enabled="0" method="" siteId="{a8eec281-aaa3-4dae-ac9b-9a398b9215e7}" removed="1"/>
</clbl:labelList>
</file>

<file path=docProps/app.xml><?xml version="1.0" encoding="utf-8"?>
<Properties xmlns="http://schemas.openxmlformats.org/officeDocument/2006/extended-properties" xmlns:vt="http://schemas.openxmlformats.org/officeDocument/2006/docPropsVTypes">
  <TotalTime>10074</TotalTime>
  <Words>931</Words>
  <Application>Microsoft Office PowerPoint</Application>
  <PresentationFormat>Widescreen</PresentationFormat>
  <Paragraphs>122</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Felix Titling</vt:lpstr>
      <vt:lpstr>Goudy Old Style</vt:lpstr>
      <vt:lpstr>Times New Roman</vt:lpstr>
      <vt:lpstr>ArchwayVTI</vt:lpstr>
      <vt:lpstr>Financial Affairs Committee Final Report</vt:lpstr>
      <vt:lpstr>Financial Affairs Committee (FAC)</vt:lpstr>
      <vt:lpstr>Charge 1</vt:lpstr>
      <vt:lpstr>a. Examine the total faculty compensation</vt:lpstr>
      <vt:lpstr>Table 1—FAC report  Social Security Administration COLA (Cost of Living Adjustments) Source: https://www.ssa.gov/oact/cola/colaseries.html </vt:lpstr>
      <vt:lpstr>b. Review match-mate institution data &amp; compare salary Table 3a: AAUP Faculty Compensation Survey Summary</vt:lpstr>
      <vt:lpstr>Table 3C of FAC report AAUP Faculty Compensation Survey –Boston University &amp; Boston College</vt:lpstr>
      <vt:lpstr>Table 4 Net Operating Surplus (Increase in net assets from operating activities)</vt:lpstr>
      <vt:lpstr>PowerPoint Presentation</vt:lpstr>
      <vt:lpstr>Charge 2</vt:lpstr>
      <vt:lpstr>Oversight of retirement plans</vt:lpstr>
      <vt:lpstr>FAC Information shared</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Affairs Committee – T. Nedell</dc:title>
  <dc:creator>Mahfouz, Debra</dc:creator>
  <cp:lastModifiedBy>Koticha, Apoo</cp:lastModifiedBy>
  <cp:revision>31</cp:revision>
  <dcterms:created xsi:type="dcterms:W3CDTF">2022-12-09T19:06:23Z</dcterms:created>
  <dcterms:modified xsi:type="dcterms:W3CDTF">2024-02-20T19:38:49Z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0x0101002FFA6DE598567F49B2A37E2A0E002CAF</vt:lpwstr>
  </property>
</Properties>
</file>