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3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6759-7C53-431F-7B38-916196414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AEBCB-C03A-45C5-A003-FBF26BEFB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854A6-9582-C11B-2A98-1B866312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2FE87-8B07-029E-C18C-46FC41E9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76DF0-CAFE-63E5-2416-B6C193A1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EC21A-9A67-5814-328D-D2076B34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9F8A9-697F-1126-B746-0EE29B329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F4F3C-9EDF-56BF-9A85-367997D1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BB5DE-FB64-8BA2-DA3E-593391DB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9DFC-6732-AEDE-3010-DBBA717B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9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DA332B-D50C-1F8E-DBD9-08D455C70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8B8D0-BF4E-F47D-B1D5-4777EA51D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7982-FCE8-73B3-4AD8-03BA3491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6060-92DE-ADE8-0C7B-181367AB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215B-62B9-20C3-7661-66296DED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0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7FB8-D4B7-8CE8-3501-077362E4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87B4-75C3-8A31-FA23-EB49FA1C4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18A41-41DC-4909-3CBF-2150B7F5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3DE42-0845-0C8D-57A4-50C74990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AC834-623C-5823-1C83-17612ECD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73E2-3401-A585-9CA0-8672C2E40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D0306-0894-4DA6-A3DA-A6D06E954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C32C6-F912-EB8E-5B23-D5AE08B0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5ACD7-27B9-3DBA-E1C9-3B373EED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CFC37-532B-B280-5D62-E39EB5EA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3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30BD-626E-BEE2-B8A2-5F924082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4921-DC0B-0CDE-091E-A6F6C3DBA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C7F4B-44C2-0B24-9697-C56E22210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C8794-3585-4061-E910-9EB83F5B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B6549-CD65-2D2C-B447-BBA12276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57026-A490-840A-392D-B12C8633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32FD-72EA-291E-D413-40CBCF305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89F21-E3B1-1FA0-44E8-4A460FC5C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181C7-B53B-871E-70A5-65C2D683B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F0519-ED8C-3A06-B956-6A3FBCF2E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0DFB1-666B-3202-39C1-ED923E3C5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FF6EA-311F-1ABE-0AC1-44787F98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8CE213-1FBF-BFB8-E562-FF08B8B9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32565-7BCB-1777-13C6-D22B45DB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9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A19D-0C5A-7816-D253-5E6311A3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A2DA5-60C2-210B-D1D8-DC5117C6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84E68-E755-2401-5310-61FCA8F7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07977-4470-2415-C8A3-A3D9B821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8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20F23-0FAE-6D2B-0876-A74219C3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A99B1-0105-4350-A0B8-6EF5CFBE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42DA4-B7FA-0816-627D-3DA2A256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2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6D38-22A8-D9D6-6AD0-79808D78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327D4-9AC4-6FB0-0EC3-7A0301A9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B1CC9-0F7F-A505-D03A-8F127A119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ABBE4-8A8F-9557-8813-4D14FAE8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DF474-EBB0-D7CD-8851-2BF82A53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7B74F-E827-B2F0-CA86-6F78EF90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8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B0390-8FD9-F6AD-A5D4-239BE9FA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025E7-46F9-EA13-1527-EFF907023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08B15-E3CA-30B7-5471-AF6FE0024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56596-2BF1-03CA-ADF7-D2E5BE9D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06A47-5045-F94C-CA9C-0BFDA426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6B3F3-13E4-1A56-37A8-8127DFBA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A8636-3AD7-998A-6979-A0A95C5C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8EEF6-CA6E-F8F3-5B86-0232D9951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0463C-48F4-D7D5-86A0-F938D9792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034EF7-0B5D-43E0-951D-7FE4C45A9CC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2D73-2081-E099-C78B-9AE64378A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B8CC9-BF1A-9EC6-C41B-6536B9AC1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A03860-8D16-45B0-82A1-4494016B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69D8-FF6A-01DF-BBC2-681F54823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RPOC Committee Report to the Faculty Senate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A9426-0BDA-1B85-2E6D-568AABB58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28, 2024</a:t>
            </a:r>
          </a:p>
        </p:txBody>
      </p:sp>
    </p:spTree>
    <p:extLst>
      <p:ext uri="{BB962C8B-B14F-4D97-AF65-F5344CB8AC3E}">
        <p14:creationId xmlns:p14="http://schemas.microsoft.com/office/powerpoint/2010/main" val="201569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085E-37A6-1B59-9702-9FD16712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3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D5A2F-10CF-5A5A-967C-F888AB2CA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RPOC met with Erin Hale (Director of Research Development &amp; Operations in Provost Research office) who has assembled an initial list of designated Shared Research Facilities (“cores”) at NU</a:t>
            </a:r>
          </a:p>
          <a:p>
            <a:r>
              <a:rPr lang="en-US" dirty="0"/>
              <a:t>There is a need for a more comprehensive list of research tools on our various campuses that can be shared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6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F07B3-1E45-A92C-9564-3E800F6A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Committee Members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C88348-8339-BD29-7D2B-7AE73FD9F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2" y="2190308"/>
            <a:ext cx="11211872" cy="366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1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890BC-06A6-70D4-3C21-818C975E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Charges to the Committee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0BAB1-945C-FB32-8803-3605062A9EA5}"/>
              </a:ext>
            </a:extLst>
          </p:cNvPr>
          <p:cNvSpPr txBox="1"/>
          <p:nvPr/>
        </p:nvSpPr>
        <p:spPr>
          <a:xfrm>
            <a:off x="4893091" y="750953"/>
            <a:ext cx="6166882" cy="152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 1</a:t>
            </a:r>
            <a:endParaRPr lang="en-US" sz="2400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Assess how lab and other spaces and resources (including virtual resources) are being shared and document any problems that may arise.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85470" marR="0" indent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194BD-2C20-8EF0-8C04-8A9C5D31CA7F}"/>
              </a:ext>
            </a:extLst>
          </p:cNvPr>
          <p:cNvSpPr txBox="1"/>
          <p:nvPr/>
        </p:nvSpPr>
        <p:spPr>
          <a:xfrm>
            <a:off x="4893091" y="2444702"/>
            <a:ext cx="6166882" cy="152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 2</a:t>
            </a:r>
            <a:endParaRPr lang="en-US" sz="2400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Follow up the RPOC's charges regarding stock rooms by contacting the Associate Deans of Administration and Finance in the Colleges of Science (COS), Engineering (COE), and Health Sciences (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Bouvé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895F87-E1A2-F19E-D919-45FFC4D90FFD}"/>
              </a:ext>
            </a:extLst>
          </p:cNvPr>
          <p:cNvSpPr txBox="1"/>
          <p:nvPr/>
        </p:nvSpPr>
        <p:spPr>
          <a:xfrm>
            <a:off x="4893091" y="4356016"/>
            <a:ext cx="6166882" cy="1888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 3</a:t>
            </a:r>
            <a:endParaRPr lang="en-US" sz="2400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29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Coordinate with the Associate Deans of Research in the Colleges, the Shared Resource Facility Oversight Committee (SRFOC) and the Vice Provost for Research to develop a plan to implement centralized listing of available shared research tools on campus.</a:t>
            </a:r>
            <a:endParaRPr lang="en-US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3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9AE77-F843-69E1-3717-A4B57DE7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502201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Charge 1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18390-3862-EEFE-D3D7-7164A2CB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RPOC 21-22 produced Shared Spaces Charter, approved by Senate, but not by Board</a:t>
            </a:r>
          </a:p>
          <a:p>
            <a:r>
              <a:rPr lang="en-US" dirty="0"/>
              <a:t>Charter was distributed to relevant College space planners, but has not been implemented by the Colleges (COE has a formal research space policy that addresses shared spaces)</a:t>
            </a:r>
          </a:p>
          <a:p>
            <a:r>
              <a:rPr lang="en-US" dirty="0"/>
              <a:t>RPOC 22-23 recommended continued monitoring of shared space and increasing awareness of the Charter</a:t>
            </a:r>
          </a:p>
        </p:txBody>
      </p:sp>
    </p:spTree>
    <p:extLst>
      <p:ext uri="{BB962C8B-B14F-4D97-AF65-F5344CB8AC3E}">
        <p14:creationId xmlns:p14="http://schemas.microsoft.com/office/powerpoint/2010/main" val="320286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7DA2A-27AF-E024-2643-1F536EAB4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Faculty 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5511C-CCFD-5D57-B71D-4064DBD6E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89" y="2094726"/>
            <a:ext cx="5743353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comfortable are you with working in a shared space?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 positive: 72% responding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much has working in a shared space promoted collaboration with your colleagues?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 negative: 82% responding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did the shared space match your expectations for moving into it?</a:t>
            </a:r>
            <a:b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Relatively balanced 36% responding &lt;3, 28% responding &gt; 3.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well was the planning of the shared space carried out?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Relatively balanced: 37% responding &lt;3, 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30% responding &gt;3.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16A7C-0B2C-E7EF-0402-267D7C37A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Additional comments from researchers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60322-4B58-55D5-05CC-CA6E48C484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6FC863-7080-14D8-3EFB-BB7CCBFBAE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51%: “none”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Better collaborative/social atmosphere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Accommodates hybrid work schedule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Addresses campus office shortage</a:t>
            </a:r>
            <a:endParaRPr lang="en-US" sz="4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7E6D38-DE5A-DD49-4787-141E5252B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Drawbacks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3D7AA3-9B04-AA13-1D4E-57D5902DF3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39%: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Loss of personal/lab space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Noise/traffic distractions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Security/safety concerns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2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B5EBDF-7BC9-9DE5-7BC2-1D3563CE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" y="1"/>
            <a:ext cx="12106940" cy="1690688"/>
          </a:xfrm>
          <a:solidFill>
            <a:schemeClr val="tx2"/>
          </a:solidFill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</a:rPr>
              <a:t>Ad hoc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interviews</a:t>
            </a:r>
            <a:r>
              <a:rPr lang="en-US" dirty="0">
                <a:solidFill>
                  <a:schemeClr val="bg1"/>
                </a:solidFill>
              </a:rPr>
              <a:t>: growing pains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F332B8-B8C3-EDDE-B355-41AE8B77F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730" y="200966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Need better distribution of the “rules” for occupying new spaces to the occupants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lexibility is easier in shared spaces but still requires cooperation of occupants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Some students/investigators refrain from spontaneous conversations to avoid disturbing others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More support needed for private and confidential meetings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educed sense of community when rules hinder displays that maintain group identity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Distractions from foot traffic, equipment, and noise reduce ability to concentrate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759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5208-46C7-2BC1-18A9-290499DC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Recommendation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FEE0B829-D6F8-E204-7B81-DAAAC1D6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321356"/>
            <a:ext cx="9760945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RPOC should reevaluate the Shared Spaces Charter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separate charters for shared research vs. office space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 scheduling </a:t>
            </a:r>
            <a:endParaRPr lang="en-US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focus on flexibility and scheduling of shared spaces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Collaborate with campus space planners in the Colleges and Provost’s Office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RPOC should continue monitoring shared space use and increase general awareness of the Charter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Senate resolution is proposed.</a:t>
            </a:r>
          </a:p>
        </p:txBody>
      </p:sp>
    </p:spTree>
    <p:extLst>
      <p:ext uri="{BB962C8B-B14F-4D97-AF65-F5344CB8AC3E}">
        <p14:creationId xmlns:p14="http://schemas.microsoft.com/office/powerpoint/2010/main" val="194994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EE3B-1FF3-7B0F-E642-3EC3E9730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2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FAC8-6C30-43BE-A4F9-76963BA8F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751288" cy="49649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COS and COE have not received any specific  faculty requests for stockrooms (COE conducted a Research Barriers Survey in 2021 that received one response suggesting shared chemical &amp; other common stockrooms near Kostas, ISEC, and EXP)</a:t>
            </a:r>
          </a:p>
          <a:p>
            <a:r>
              <a:rPr lang="en-US" dirty="0"/>
              <a:t>The Colleges require a compelling use case to justify the expense of housing, stocking and staffing a stockroom</a:t>
            </a:r>
          </a:p>
          <a:p>
            <a:r>
              <a:rPr lang="en-US" dirty="0"/>
              <a:t>COS has focused on streamlining local delivery to improve faculty access to needed materials</a:t>
            </a:r>
          </a:p>
          <a:p>
            <a:r>
              <a:rPr lang="en-US" dirty="0"/>
              <a:t>Specialized stocks are currently available in some “core” (shared research) facilities.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 Senate resolution is proposed.</a:t>
            </a:r>
          </a:p>
        </p:txBody>
      </p:sp>
    </p:spTree>
    <p:extLst>
      <p:ext uri="{BB962C8B-B14F-4D97-AF65-F5344CB8AC3E}">
        <p14:creationId xmlns:p14="http://schemas.microsoft.com/office/powerpoint/2010/main" val="330664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4220273141B643BBEFBBB8C3284CF8" ma:contentTypeVersion="4" ma:contentTypeDescription="Create a new document." ma:contentTypeScope="" ma:versionID="52e12605d6787c53c948ad289115d349">
  <xsd:schema xmlns:xsd="http://www.w3.org/2001/XMLSchema" xmlns:xs="http://www.w3.org/2001/XMLSchema" xmlns:p="http://schemas.microsoft.com/office/2006/metadata/properties" xmlns:ns2="482daa4c-e8ad-4b48-a670-6ed61fc42c02" targetNamespace="http://schemas.microsoft.com/office/2006/metadata/properties" ma:root="true" ma:fieldsID="daa9a2f0b6a744296e80849ac387e93d" ns2:_="">
    <xsd:import namespace="482daa4c-e8ad-4b48-a670-6ed61fc42c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2daa4c-e8ad-4b48-a670-6ed61fc42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5D86BC-C4EB-44D9-8E70-6F587DD29E33}"/>
</file>

<file path=customXml/itemProps2.xml><?xml version="1.0" encoding="utf-8"?>
<ds:datastoreItem xmlns:ds="http://schemas.openxmlformats.org/officeDocument/2006/customXml" ds:itemID="{929324BD-E2B9-4C87-91CB-8254D6D79CC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623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Office Theme</vt:lpstr>
      <vt:lpstr>RPOC Committee Report to the Faculty Senate</vt:lpstr>
      <vt:lpstr>Committee Members</vt:lpstr>
      <vt:lpstr>Charges to the Committee</vt:lpstr>
      <vt:lpstr>Charge 1 Background</vt:lpstr>
      <vt:lpstr>Faculty Survey Results</vt:lpstr>
      <vt:lpstr>Additional comments from researchers</vt:lpstr>
      <vt:lpstr>Ad hoc interviews: growing pains</vt:lpstr>
      <vt:lpstr>Recommendation</vt:lpstr>
      <vt:lpstr>Charge 2 findings</vt:lpstr>
      <vt:lpstr>Charge 3 Findings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RPOC Committee Report to the Faculty Senate</dc:title>
  <dc:creator>David Budil</dc:creator>
  <cp:lastModifiedBy>David Budil</cp:lastModifiedBy>
  <cp:revision>1</cp:revision>
  <dcterms:created xsi:type="dcterms:W3CDTF">2024-02-28T14:19:03Z</dcterms:created>
  <dcterms:modified xsi:type="dcterms:W3CDTF">2024-02-28T16:18:59Z</dcterms:modified>
</cp:coreProperties>
</file>